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0"/>
  </p:notesMasterIdLst>
  <p:sldIdLst>
    <p:sldId id="305" r:id="rId2"/>
    <p:sldId id="306" r:id="rId3"/>
    <p:sldId id="316" r:id="rId4"/>
    <p:sldId id="319" r:id="rId5"/>
    <p:sldId id="315" r:id="rId6"/>
    <p:sldId id="320" r:id="rId7"/>
    <p:sldId id="321" r:id="rId8"/>
    <p:sldId id="323" r:id="rId9"/>
  </p:sldIdLst>
  <p:sldSz cx="6858000" cy="51435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clrMru>
    <a:srgbClr val="002666"/>
    <a:srgbClr val="BF9900"/>
    <a:srgbClr val="00FA00"/>
    <a:srgbClr val="4363B5"/>
    <a:srgbClr val="1CABD6"/>
    <a:srgbClr val="00504D"/>
    <a:srgbClr val="E9E31C"/>
    <a:srgbClr val="C0504D"/>
    <a:srgbClr val="771514"/>
    <a:srgbClr val="3C59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0" autoAdjust="0"/>
    <p:restoredTop sz="87901" autoAdjust="0"/>
  </p:normalViewPr>
  <p:slideViewPr>
    <p:cSldViewPr snapToGrid="0" snapToObjects="1">
      <p:cViewPr varScale="1">
        <p:scale>
          <a:sx n="133" d="100"/>
          <a:sy n="133" d="100"/>
        </p:scale>
        <p:origin x="296" y="184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-4136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orraine/Documents/CIG/Meetings/Workshops/2018%20URSSI%20Chicago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orraine/Documents/CIG/Meetings/Workshops/2018%20URSSI%20Chicago/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orraine/Documents/CIG/Meetings/Workshops/2018%20URSSI%20Chicago/Book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684231721508248E-2"/>
          <c:y val="0.10742824689672115"/>
          <c:w val="0.91500008466683602"/>
          <c:h val="0.654217221957575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'Sheet1 new'!$J$2</c:f>
              <c:strCache>
                <c:ptCount val="1"/>
                <c:pt idx="0">
                  <c:v>commits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c:spPr>
          <c:invertIfNegative val="0"/>
          <c:cat>
            <c:numRef>
              <c:f>'Sheet1 new'!$I$3:$I$87</c:f>
              <c:numCache>
                <c:formatCode>General</c:formatCode>
                <c:ptCount val="85"/>
                <c:pt idx="0">
                  <c:v>2011.8333333333333</c:v>
                </c:pt>
                <c:pt idx="1">
                  <c:v>2011.9166666666667</c:v>
                </c:pt>
                <c:pt idx="2">
                  <c:v>2012</c:v>
                </c:pt>
                <c:pt idx="3">
                  <c:v>2012.0833333333333</c:v>
                </c:pt>
                <c:pt idx="4">
                  <c:v>2012.1666666666667</c:v>
                </c:pt>
                <c:pt idx="5">
                  <c:v>2012.25</c:v>
                </c:pt>
                <c:pt idx="6">
                  <c:v>2012.3333333333333</c:v>
                </c:pt>
                <c:pt idx="7">
                  <c:v>2012.4166666666667</c:v>
                </c:pt>
                <c:pt idx="8">
                  <c:v>2012.5</c:v>
                </c:pt>
                <c:pt idx="9">
                  <c:v>2012.5833333333333</c:v>
                </c:pt>
                <c:pt idx="10">
                  <c:v>2012.6666666666667</c:v>
                </c:pt>
                <c:pt idx="11">
                  <c:v>2012.75</c:v>
                </c:pt>
                <c:pt idx="12">
                  <c:v>2012.8333333333333</c:v>
                </c:pt>
                <c:pt idx="13">
                  <c:v>2012.9166666666667</c:v>
                </c:pt>
                <c:pt idx="14">
                  <c:v>2013</c:v>
                </c:pt>
                <c:pt idx="15">
                  <c:v>2013.0833333333333</c:v>
                </c:pt>
                <c:pt idx="16">
                  <c:v>2013.1666666666667</c:v>
                </c:pt>
                <c:pt idx="17">
                  <c:v>2013.25</c:v>
                </c:pt>
                <c:pt idx="18">
                  <c:v>2013.3333333333333</c:v>
                </c:pt>
                <c:pt idx="19">
                  <c:v>2013.4166666666667</c:v>
                </c:pt>
                <c:pt idx="20">
                  <c:v>2013.5</c:v>
                </c:pt>
                <c:pt idx="21">
                  <c:v>2013.5833333333333</c:v>
                </c:pt>
                <c:pt idx="22">
                  <c:v>2013.6666666666667</c:v>
                </c:pt>
                <c:pt idx="23">
                  <c:v>2013.75</c:v>
                </c:pt>
                <c:pt idx="24">
                  <c:v>2013.8333333333333</c:v>
                </c:pt>
                <c:pt idx="25">
                  <c:v>2013.9166666666667</c:v>
                </c:pt>
                <c:pt idx="26">
                  <c:v>2014</c:v>
                </c:pt>
                <c:pt idx="27">
                  <c:v>2014.0833333333333</c:v>
                </c:pt>
                <c:pt idx="28">
                  <c:v>2014.1666666666667</c:v>
                </c:pt>
                <c:pt idx="29">
                  <c:v>2014.25</c:v>
                </c:pt>
                <c:pt idx="30">
                  <c:v>2014.3333333333333</c:v>
                </c:pt>
                <c:pt idx="31">
                  <c:v>2014.4166666666667</c:v>
                </c:pt>
                <c:pt idx="32">
                  <c:v>2014.5</c:v>
                </c:pt>
                <c:pt idx="33">
                  <c:v>2014.5833333333333</c:v>
                </c:pt>
                <c:pt idx="34">
                  <c:v>2014.6666666666667</c:v>
                </c:pt>
                <c:pt idx="35">
                  <c:v>2014.75</c:v>
                </c:pt>
                <c:pt idx="36">
                  <c:v>2014.8333333333333</c:v>
                </c:pt>
                <c:pt idx="37">
                  <c:v>2014.9166666666667</c:v>
                </c:pt>
                <c:pt idx="38">
                  <c:v>2015</c:v>
                </c:pt>
                <c:pt idx="39">
                  <c:v>2015.0833333333333</c:v>
                </c:pt>
                <c:pt idx="40">
                  <c:v>2015.1666666666667</c:v>
                </c:pt>
                <c:pt idx="41">
                  <c:v>2015.25</c:v>
                </c:pt>
                <c:pt idx="42">
                  <c:v>2015.3333333333333</c:v>
                </c:pt>
                <c:pt idx="43">
                  <c:v>2015.4166666666667</c:v>
                </c:pt>
                <c:pt idx="44">
                  <c:v>2015.5</c:v>
                </c:pt>
                <c:pt idx="45">
                  <c:v>2015.5833333333333</c:v>
                </c:pt>
                <c:pt idx="46">
                  <c:v>2015.6666666666667</c:v>
                </c:pt>
                <c:pt idx="47">
                  <c:v>2015.75</c:v>
                </c:pt>
                <c:pt idx="48">
                  <c:v>2015.8333333333333</c:v>
                </c:pt>
                <c:pt idx="49">
                  <c:v>2015.9166666666667</c:v>
                </c:pt>
                <c:pt idx="50">
                  <c:v>2016</c:v>
                </c:pt>
                <c:pt idx="51">
                  <c:v>2016.0833333333333</c:v>
                </c:pt>
                <c:pt idx="52">
                  <c:v>2016.1666666666667</c:v>
                </c:pt>
                <c:pt idx="53">
                  <c:v>2016.25</c:v>
                </c:pt>
                <c:pt idx="54">
                  <c:v>2016.3333333333333</c:v>
                </c:pt>
                <c:pt idx="55">
                  <c:v>2016.4166666666667</c:v>
                </c:pt>
                <c:pt idx="56">
                  <c:v>2016.5</c:v>
                </c:pt>
                <c:pt idx="57">
                  <c:v>2016.5833333333333</c:v>
                </c:pt>
                <c:pt idx="58">
                  <c:v>2016.6666666666667</c:v>
                </c:pt>
                <c:pt idx="59">
                  <c:v>2016.75</c:v>
                </c:pt>
                <c:pt idx="60">
                  <c:v>2016.8333333333333</c:v>
                </c:pt>
                <c:pt idx="61">
                  <c:v>2016.9166666666667</c:v>
                </c:pt>
                <c:pt idx="62">
                  <c:v>2017</c:v>
                </c:pt>
                <c:pt idx="63">
                  <c:v>2017.0833333333333</c:v>
                </c:pt>
                <c:pt idx="64">
                  <c:v>2017.1666666666667</c:v>
                </c:pt>
                <c:pt idx="65">
                  <c:v>2017.25</c:v>
                </c:pt>
                <c:pt idx="66">
                  <c:v>2017.3333333333333</c:v>
                </c:pt>
                <c:pt idx="67">
                  <c:v>2017.4166666666667</c:v>
                </c:pt>
                <c:pt idx="68">
                  <c:v>2017.5</c:v>
                </c:pt>
                <c:pt idx="69">
                  <c:v>2017.5833333333333</c:v>
                </c:pt>
                <c:pt idx="70">
                  <c:v>2017.6666666666667</c:v>
                </c:pt>
                <c:pt idx="71">
                  <c:v>2017.75</c:v>
                </c:pt>
                <c:pt idx="72">
                  <c:v>2017.8333333333333</c:v>
                </c:pt>
                <c:pt idx="73">
                  <c:v>2017.9166666666667</c:v>
                </c:pt>
                <c:pt idx="74">
                  <c:v>2018</c:v>
                </c:pt>
                <c:pt idx="75">
                  <c:v>2018.0833333333333</c:v>
                </c:pt>
                <c:pt idx="76">
                  <c:v>2018.1666666666667</c:v>
                </c:pt>
                <c:pt idx="77">
                  <c:v>2018.25</c:v>
                </c:pt>
                <c:pt idx="78">
                  <c:v>2018.3333333333333</c:v>
                </c:pt>
                <c:pt idx="79">
                  <c:v>2018.4166666666667</c:v>
                </c:pt>
                <c:pt idx="80">
                  <c:v>2018.5</c:v>
                </c:pt>
                <c:pt idx="81">
                  <c:v>2018.5833333333333</c:v>
                </c:pt>
                <c:pt idx="82">
                  <c:v>2018.6666666666667</c:v>
                </c:pt>
                <c:pt idx="83">
                  <c:v>2018.75</c:v>
                </c:pt>
                <c:pt idx="84">
                  <c:v>2018.8333333333333</c:v>
                </c:pt>
              </c:numCache>
            </c:numRef>
          </c:cat>
          <c:val>
            <c:numRef>
              <c:f>'Sheet1 new'!$J$3:$J$87</c:f>
              <c:numCache>
                <c:formatCode>General</c:formatCode>
                <c:ptCount val="85"/>
                <c:pt idx="0">
                  <c:v>68</c:v>
                </c:pt>
                <c:pt idx="1">
                  <c:v>181</c:v>
                </c:pt>
                <c:pt idx="2">
                  <c:v>93</c:v>
                </c:pt>
                <c:pt idx="3">
                  <c:v>98</c:v>
                </c:pt>
                <c:pt idx="4">
                  <c:v>94</c:v>
                </c:pt>
                <c:pt idx="5">
                  <c:v>102</c:v>
                </c:pt>
                <c:pt idx="6">
                  <c:v>99</c:v>
                </c:pt>
                <c:pt idx="7">
                  <c:v>63</c:v>
                </c:pt>
                <c:pt idx="8">
                  <c:v>17</c:v>
                </c:pt>
                <c:pt idx="9">
                  <c:v>12</c:v>
                </c:pt>
                <c:pt idx="10">
                  <c:v>48</c:v>
                </c:pt>
                <c:pt idx="11">
                  <c:v>68</c:v>
                </c:pt>
                <c:pt idx="12">
                  <c:v>149</c:v>
                </c:pt>
                <c:pt idx="13">
                  <c:v>51</c:v>
                </c:pt>
                <c:pt idx="14">
                  <c:v>87</c:v>
                </c:pt>
                <c:pt idx="15">
                  <c:v>9</c:v>
                </c:pt>
                <c:pt idx="16">
                  <c:v>1</c:v>
                </c:pt>
                <c:pt idx="17">
                  <c:v>9</c:v>
                </c:pt>
                <c:pt idx="18">
                  <c:v>85</c:v>
                </c:pt>
                <c:pt idx="19">
                  <c:v>36</c:v>
                </c:pt>
                <c:pt idx="20">
                  <c:v>26</c:v>
                </c:pt>
                <c:pt idx="21">
                  <c:v>4</c:v>
                </c:pt>
                <c:pt idx="22">
                  <c:v>41</c:v>
                </c:pt>
                <c:pt idx="23">
                  <c:v>36</c:v>
                </c:pt>
                <c:pt idx="24">
                  <c:v>51</c:v>
                </c:pt>
                <c:pt idx="25">
                  <c:v>54</c:v>
                </c:pt>
                <c:pt idx="26">
                  <c:v>57</c:v>
                </c:pt>
                <c:pt idx="27">
                  <c:v>21</c:v>
                </c:pt>
                <c:pt idx="28">
                  <c:v>38</c:v>
                </c:pt>
                <c:pt idx="29">
                  <c:v>61</c:v>
                </c:pt>
                <c:pt idx="30">
                  <c:v>118</c:v>
                </c:pt>
                <c:pt idx="31">
                  <c:v>646</c:v>
                </c:pt>
                <c:pt idx="32">
                  <c:v>123</c:v>
                </c:pt>
                <c:pt idx="33">
                  <c:v>43</c:v>
                </c:pt>
                <c:pt idx="34">
                  <c:v>51</c:v>
                </c:pt>
                <c:pt idx="35">
                  <c:v>48</c:v>
                </c:pt>
                <c:pt idx="36">
                  <c:v>21</c:v>
                </c:pt>
                <c:pt idx="37">
                  <c:v>6</c:v>
                </c:pt>
                <c:pt idx="38">
                  <c:v>18</c:v>
                </c:pt>
                <c:pt idx="39">
                  <c:v>84</c:v>
                </c:pt>
                <c:pt idx="40">
                  <c:v>46</c:v>
                </c:pt>
                <c:pt idx="41">
                  <c:v>19</c:v>
                </c:pt>
                <c:pt idx="42">
                  <c:v>60</c:v>
                </c:pt>
                <c:pt idx="43">
                  <c:v>488</c:v>
                </c:pt>
                <c:pt idx="44">
                  <c:v>63</c:v>
                </c:pt>
                <c:pt idx="45">
                  <c:v>47</c:v>
                </c:pt>
                <c:pt idx="46">
                  <c:v>84</c:v>
                </c:pt>
                <c:pt idx="47">
                  <c:v>89</c:v>
                </c:pt>
                <c:pt idx="48">
                  <c:v>41</c:v>
                </c:pt>
                <c:pt idx="49">
                  <c:v>42</c:v>
                </c:pt>
                <c:pt idx="50">
                  <c:v>56</c:v>
                </c:pt>
                <c:pt idx="51">
                  <c:v>78</c:v>
                </c:pt>
                <c:pt idx="52">
                  <c:v>71</c:v>
                </c:pt>
                <c:pt idx="53">
                  <c:v>79</c:v>
                </c:pt>
                <c:pt idx="54">
                  <c:v>66</c:v>
                </c:pt>
                <c:pt idx="55">
                  <c:v>117</c:v>
                </c:pt>
                <c:pt idx="56">
                  <c:v>274</c:v>
                </c:pt>
                <c:pt idx="57">
                  <c:v>157</c:v>
                </c:pt>
                <c:pt idx="58">
                  <c:v>115</c:v>
                </c:pt>
                <c:pt idx="59">
                  <c:v>80</c:v>
                </c:pt>
                <c:pt idx="60">
                  <c:v>38</c:v>
                </c:pt>
                <c:pt idx="61">
                  <c:v>62</c:v>
                </c:pt>
                <c:pt idx="62">
                  <c:v>145</c:v>
                </c:pt>
                <c:pt idx="63">
                  <c:v>41</c:v>
                </c:pt>
                <c:pt idx="64">
                  <c:v>112</c:v>
                </c:pt>
                <c:pt idx="65">
                  <c:v>61</c:v>
                </c:pt>
                <c:pt idx="66">
                  <c:v>128</c:v>
                </c:pt>
                <c:pt idx="67">
                  <c:v>698</c:v>
                </c:pt>
                <c:pt idx="68">
                  <c:v>59</c:v>
                </c:pt>
                <c:pt idx="69">
                  <c:v>79</c:v>
                </c:pt>
                <c:pt idx="70">
                  <c:v>80</c:v>
                </c:pt>
                <c:pt idx="71">
                  <c:v>57</c:v>
                </c:pt>
                <c:pt idx="72">
                  <c:v>93</c:v>
                </c:pt>
                <c:pt idx="73">
                  <c:v>75</c:v>
                </c:pt>
                <c:pt idx="74">
                  <c:v>31</c:v>
                </c:pt>
                <c:pt idx="75">
                  <c:v>109</c:v>
                </c:pt>
                <c:pt idx="76">
                  <c:v>99</c:v>
                </c:pt>
                <c:pt idx="77">
                  <c:v>76</c:v>
                </c:pt>
                <c:pt idx="78">
                  <c:v>136</c:v>
                </c:pt>
                <c:pt idx="79">
                  <c:v>142</c:v>
                </c:pt>
                <c:pt idx="80">
                  <c:v>494</c:v>
                </c:pt>
                <c:pt idx="81">
                  <c:v>137</c:v>
                </c:pt>
                <c:pt idx="82">
                  <c:v>112</c:v>
                </c:pt>
                <c:pt idx="83">
                  <c:v>63</c:v>
                </c:pt>
                <c:pt idx="8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8A-E643-8799-A279345FB6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477411407"/>
        <c:axId val="505074591"/>
      </c:barChart>
      <c:catAx>
        <c:axId val="4774114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05074591"/>
        <c:crosses val="autoZero"/>
        <c:auto val="1"/>
        <c:lblAlgn val="ctr"/>
        <c:lblOffset val="100"/>
        <c:noMultiLvlLbl val="0"/>
      </c:catAx>
      <c:valAx>
        <c:axId val="5050745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77411407"/>
        <c:crosses val="autoZero"/>
        <c:crossBetween val="between"/>
      </c:valAx>
      <c:spPr>
        <a:noFill/>
        <a:ln w="25400">
          <a:noFill/>
        </a:ln>
        <a:effectLst>
          <a:outerShdw dist="50800" sx="1000" sy="1000" algn="ctr" rotWithShape="0">
            <a:schemeClr val="bg1">
              <a:lumMod val="85000"/>
            </a:schemeClr>
          </a:outerShdw>
        </a:effectLst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540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v>ASPECT</c:v>
          </c:tx>
          <c:spPr>
            <a:ln w="381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'Sheet1 new'!$A$3:$A$87</c:f>
              <c:numCache>
                <c:formatCode>General</c:formatCode>
                <c:ptCount val="85"/>
                <c:pt idx="0">
                  <c:v>2011.8333333333333</c:v>
                </c:pt>
                <c:pt idx="1">
                  <c:v>2011.9166666666667</c:v>
                </c:pt>
                <c:pt idx="2">
                  <c:v>2012</c:v>
                </c:pt>
                <c:pt idx="3">
                  <c:v>2012.0833333333333</c:v>
                </c:pt>
                <c:pt idx="4">
                  <c:v>2012.1666666666667</c:v>
                </c:pt>
                <c:pt idx="5">
                  <c:v>2012.25</c:v>
                </c:pt>
                <c:pt idx="6">
                  <c:v>2012.3333333333333</c:v>
                </c:pt>
                <c:pt idx="7">
                  <c:v>2012.4166666666667</c:v>
                </c:pt>
                <c:pt idx="8">
                  <c:v>2012.5</c:v>
                </c:pt>
                <c:pt idx="9">
                  <c:v>2012.5833333333333</c:v>
                </c:pt>
                <c:pt idx="10">
                  <c:v>2012.6666666666667</c:v>
                </c:pt>
                <c:pt idx="11">
                  <c:v>2012.75</c:v>
                </c:pt>
                <c:pt idx="12">
                  <c:v>2012.8333333333333</c:v>
                </c:pt>
                <c:pt idx="13">
                  <c:v>2012.9166666666667</c:v>
                </c:pt>
                <c:pt idx="14">
                  <c:v>2013</c:v>
                </c:pt>
                <c:pt idx="15">
                  <c:v>2013.0833333333333</c:v>
                </c:pt>
                <c:pt idx="16">
                  <c:v>2013.1666666666667</c:v>
                </c:pt>
                <c:pt idx="17">
                  <c:v>2013.25</c:v>
                </c:pt>
                <c:pt idx="18">
                  <c:v>2013.3333333333333</c:v>
                </c:pt>
                <c:pt idx="19">
                  <c:v>2013.4166666666667</c:v>
                </c:pt>
                <c:pt idx="20">
                  <c:v>2013.5</c:v>
                </c:pt>
                <c:pt idx="21">
                  <c:v>2013.5833333333333</c:v>
                </c:pt>
                <c:pt idx="22">
                  <c:v>2013.6666666666667</c:v>
                </c:pt>
                <c:pt idx="23">
                  <c:v>2013.75</c:v>
                </c:pt>
                <c:pt idx="24">
                  <c:v>2013.8333333333333</c:v>
                </c:pt>
                <c:pt idx="25">
                  <c:v>2013.9166666666667</c:v>
                </c:pt>
                <c:pt idx="26">
                  <c:v>2014</c:v>
                </c:pt>
                <c:pt idx="27">
                  <c:v>2014.0833333333333</c:v>
                </c:pt>
                <c:pt idx="28">
                  <c:v>2014.1666666666667</c:v>
                </c:pt>
                <c:pt idx="29">
                  <c:v>2014.25</c:v>
                </c:pt>
                <c:pt idx="30">
                  <c:v>2014.3333333333333</c:v>
                </c:pt>
                <c:pt idx="31">
                  <c:v>2014.4166666666667</c:v>
                </c:pt>
                <c:pt idx="32">
                  <c:v>2014.5</c:v>
                </c:pt>
                <c:pt idx="33">
                  <c:v>2014.5833333333333</c:v>
                </c:pt>
                <c:pt idx="34">
                  <c:v>2014.6666666666667</c:v>
                </c:pt>
                <c:pt idx="35">
                  <c:v>2014.75</c:v>
                </c:pt>
                <c:pt idx="36">
                  <c:v>2014.8333333333333</c:v>
                </c:pt>
                <c:pt idx="37">
                  <c:v>2014.9166666666667</c:v>
                </c:pt>
                <c:pt idx="38">
                  <c:v>2015</c:v>
                </c:pt>
                <c:pt idx="39">
                  <c:v>2015.0833333333333</c:v>
                </c:pt>
                <c:pt idx="40">
                  <c:v>2015.1666666666667</c:v>
                </c:pt>
                <c:pt idx="41">
                  <c:v>2015.25</c:v>
                </c:pt>
                <c:pt idx="42">
                  <c:v>2015.3333333333333</c:v>
                </c:pt>
                <c:pt idx="43">
                  <c:v>2015.4166666666667</c:v>
                </c:pt>
                <c:pt idx="44">
                  <c:v>2015.5</c:v>
                </c:pt>
                <c:pt idx="45">
                  <c:v>2015.5833333333333</c:v>
                </c:pt>
                <c:pt idx="46">
                  <c:v>2015.6666666666667</c:v>
                </c:pt>
                <c:pt idx="47">
                  <c:v>2015.75</c:v>
                </c:pt>
                <c:pt idx="48">
                  <c:v>2015.8333333333333</c:v>
                </c:pt>
                <c:pt idx="49">
                  <c:v>2015.9166666666667</c:v>
                </c:pt>
                <c:pt idx="50">
                  <c:v>2016</c:v>
                </c:pt>
                <c:pt idx="51">
                  <c:v>2016.0833333333333</c:v>
                </c:pt>
                <c:pt idx="52">
                  <c:v>2016.1666666666667</c:v>
                </c:pt>
                <c:pt idx="53">
                  <c:v>2016.25</c:v>
                </c:pt>
                <c:pt idx="54">
                  <c:v>2016.3333333333333</c:v>
                </c:pt>
                <c:pt idx="55">
                  <c:v>2016.4166666666667</c:v>
                </c:pt>
                <c:pt idx="56">
                  <c:v>2016.5</c:v>
                </c:pt>
                <c:pt idx="57">
                  <c:v>2016.5833333333333</c:v>
                </c:pt>
                <c:pt idx="58">
                  <c:v>2016.6666666666667</c:v>
                </c:pt>
                <c:pt idx="59">
                  <c:v>2016.75</c:v>
                </c:pt>
                <c:pt idx="60">
                  <c:v>2016.8333333333333</c:v>
                </c:pt>
                <c:pt idx="61">
                  <c:v>2016.9166666666667</c:v>
                </c:pt>
                <c:pt idx="62">
                  <c:v>2017</c:v>
                </c:pt>
                <c:pt idx="63">
                  <c:v>2017.0833333333333</c:v>
                </c:pt>
                <c:pt idx="64">
                  <c:v>2017.1666666666667</c:v>
                </c:pt>
                <c:pt idx="65">
                  <c:v>2017.25</c:v>
                </c:pt>
                <c:pt idx="66">
                  <c:v>2017.3333333333333</c:v>
                </c:pt>
                <c:pt idx="67">
                  <c:v>2017.4166666666667</c:v>
                </c:pt>
                <c:pt idx="68">
                  <c:v>2017.5</c:v>
                </c:pt>
                <c:pt idx="69">
                  <c:v>2017.5833333333333</c:v>
                </c:pt>
                <c:pt idx="70">
                  <c:v>2017.6666666666667</c:v>
                </c:pt>
                <c:pt idx="71">
                  <c:v>2017.75</c:v>
                </c:pt>
                <c:pt idx="72">
                  <c:v>2017.8333333333333</c:v>
                </c:pt>
                <c:pt idx="73">
                  <c:v>2017.9166666666667</c:v>
                </c:pt>
                <c:pt idx="74">
                  <c:v>2018</c:v>
                </c:pt>
                <c:pt idx="75">
                  <c:v>2018.0833333333333</c:v>
                </c:pt>
                <c:pt idx="76">
                  <c:v>2018.1666666666667</c:v>
                </c:pt>
                <c:pt idx="77">
                  <c:v>2018.25</c:v>
                </c:pt>
                <c:pt idx="78">
                  <c:v>2018.3333333333333</c:v>
                </c:pt>
                <c:pt idx="79">
                  <c:v>2018.4166666666667</c:v>
                </c:pt>
                <c:pt idx="80">
                  <c:v>2018.5</c:v>
                </c:pt>
                <c:pt idx="81">
                  <c:v>2018.5833333333333</c:v>
                </c:pt>
                <c:pt idx="82">
                  <c:v>2018.6666666666667</c:v>
                </c:pt>
                <c:pt idx="83">
                  <c:v>2018.75</c:v>
                </c:pt>
                <c:pt idx="84">
                  <c:v>2018.8333333333333</c:v>
                </c:pt>
              </c:numCache>
            </c:numRef>
          </c:xVal>
          <c:yVal>
            <c:numRef>
              <c:f>'Sheet1 new'!$B$3:$B$87</c:f>
              <c:numCache>
                <c:formatCode>General</c:formatCode>
                <c:ptCount val="8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  <c:pt idx="20">
                  <c:v>6</c:v>
                </c:pt>
                <c:pt idx="21">
                  <c:v>6</c:v>
                </c:pt>
                <c:pt idx="22">
                  <c:v>6</c:v>
                </c:pt>
                <c:pt idx="23">
                  <c:v>6</c:v>
                </c:pt>
                <c:pt idx="24">
                  <c:v>7</c:v>
                </c:pt>
                <c:pt idx="25">
                  <c:v>7</c:v>
                </c:pt>
                <c:pt idx="26">
                  <c:v>7</c:v>
                </c:pt>
                <c:pt idx="27">
                  <c:v>7</c:v>
                </c:pt>
                <c:pt idx="28">
                  <c:v>7</c:v>
                </c:pt>
                <c:pt idx="29">
                  <c:v>7</c:v>
                </c:pt>
                <c:pt idx="30">
                  <c:v>8</c:v>
                </c:pt>
                <c:pt idx="31">
                  <c:v>12</c:v>
                </c:pt>
                <c:pt idx="32">
                  <c:v>12</c:v>
                </c:pt>
                <c:pt idx="33">
                  <c:v>14</c:v>
                </c:pt>
                <c:pt idx="34">
                  <c:v>14</c:v>
                </c:pt>
                <c:pt idx="35">
                  <c:v>14</c:v>
                </c:pt>
                <c:pt idx="36">
                  <c:v>14</c:v>
                </c:pt>
                <c:pt idx="37">
                  <c:v>14</c:v>
                </c:pt>
                <c:pt idx="38">
                  <c:v>14</c:v>
                </c:pt>
                <c:pt idx="39">
                  <c:v>15</c:v>
                </c:pt>
                <c:pt idx="40">
                  <c:v>15</c:v>
                </c:pt>
                <c:pt idx="41">
                  <c:v>15</c:v>
                </c:pt>
                <c:pt idx="42">
                  <c:v>15</c:v>
                </c:pt>
                <c:pt idx="43">
                  <c:v>24</c:v>
                </c:pt>
                <c:pt idx="44">
                  <c:v>25</c:v>
                </c:pt>
                <c:pt idx="45">
                  <c:v>25</c:v>
                </c:pt>
                <c:pt idx="46">
                  <c:v>25</c:v>
                </c:pt>
                <c:pt idx="47">
                  <c:v>25</c:v>
                </c:pt>
                <c:pt idx="48">
                  <c:v>25</c:v>
                </c:pt>
                <c:pt idx="49">
                  <c:v>26</c:v>
                </c:pt>
                <c:pt idx="50">
                  <c:v>26</c:v>
                </c:pt>
                <c:pt idx="51">
                  <c:v>26</c:v>
                </c:pt>
                <c:pt idx="52">
                  <c:v>27</c:v>
                </c:pt>
                <c:pt idx="53">
                  <c:v>27</c:v>
                </c:pt>
                <c:pt idx="54">
                  <c:v>28</c:v>
                </c:pt>
                <c:pt idx="55">
                  <c:v>29</c:v>
                </c:pt>
                <c:pt idx="56">
                  <c:v>34</c:v>
                </c:pt>
                <c:pt idx="57">
                  <c:v>34</c:v>
                </c:pt>
                <c:pt idx="58">
                  <c:v>34</c:v>
                </c:pt>
                <c:pt idx="59">
                  <c:v>34</c:v>
                </c:pt>
                <c:pt idx="60">
                  <c:v>35</c:v>
                </c:pt>
                <c:pt idx="61">
                  <c:v>35</c:v>
                </c:pt>
                <c:pt idx="62">
                  <c:v>35</c:v>
                </c:pt>
                <c:pt idx="63">
                  <c:v>36</c:v>
                </c:pt>
                <c:pt idx="64">
                  <c:v>36</c:v>
                </c:pt>
                <c:pt idx="65">
                  <c:v>36</c:v>
                </c:pt>
                <c:pt idx="66">
                  <c:v>36</c:v>
                </c:pt>
                <c:pt idx="67">
                  <c:v>41</c:v>
                </c:pt>
                <c:pt idx="68">
                  <c:v>41</c:v>
                </c:pt>
                <c:pt idx="69">
                  <c:v>41</c:v>
                </c:pt>
                <c:pt idx="70">
                  <c:v>42</c:v>
                </c:pt>
                <c:pt idx="71">
                  <c:v>42</c:v>
                </c:pt>
                <c:pt idx="72">
                  <c:v>42</c:v>
                </c:pt>
                <c:pt idx="73">
                  <c:v>43</c:v>
                </c:pt>
                <c:pt idx="74">
                  <c:v>43</c:v>
                </c:pt>
                <c:pt idx="75">
                  <c:v>44</c:v>
                </c:pt>
                <c:pt idx="76">
                  <c:v>44</c:v>
                </c:pt>
                <c:pt idx="77">
                  <c:v>44</c:v>
                </c:pt>
                <c:pt idx="78">
                  <c:v>44</c:v>
                </c:pt>
                <c:pt idx="79">
                  <c:v>45</c:v>
                </c:pt>
                <c:pt idx="80">
                  <c:v>54</c:v>
                </c:pt>
                <c:pt idx="81">
                  <c:v>55</c:v>
                </c:pt>
                <c:pt idx="82">
                  <c:v>56</c:v>
                </c:pt>
                <c:pt idx="83">
                  <c:v>56</c:v>
                </c:pt>
                <c:pt idx="84">
                  <c:v>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D0D-3748-8BC1-F0B48798E0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0238271"/>
        <c:axId val="477356687"/>
      </c:scatterChart>
      <c:valAx>
        <c:axId val="510238271"/>
        <c:scaling>
          <c:orientation val="minMax"/>
          <c:max val="2019"/>
          <c:min val="201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7356687"/>
        <c:crosses val="autoZero"/>
        <c:crossBetween val="midCat"/>
        <c:majorUnit val="2"/>
      </c:valAx>
      <c:valAx>
        <c:axId val="4773566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0238271"/>
        <c:crosses val="autoZero"/>
        <c:crossBetween val="midCat"/>
      </c:valAx>
      <c:spPr>
        <a:noFill/>
        <a:ln>
          <a:solidFill>
            <a:schemeClr val="bg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PyLith</c:v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'Sheet1 new'!$C$3:$C$1022</c:f>
              <c:numCache>
                <c:formatCode>General</c:formatCode>
                <c:ptCount val="1020"/>
                <c:pt idx="0">
                  <c:v>2004.3333333333333</c:v>
                </c:pt>
                <c:pt idx="1">
                  <c:v>2004.4166666666667</c:v>
                </c:pt>
                <c:pt idx="2">
                  <c:v>2004.5</c:v>
                </c:pt>
                <c:pt idx="3">
                  <c:v>2004.5833333333333</c:v>
                </c:pt>
                <c:pt idx="4">
                  <c:v>2004.6666666666667</c:v>
                </c:pt>
                <c:pt idx="5">
                  <c:v>2004.75</c:v>
                </c:pt>
                <c:pt idx="6">
                  <c:v>2004.8333333333333</c:v>
                </c:pt>
                <c:pt idx="7">
                  <c:v>2004.9166666666667</c:v>
                </c:pt>
                <c:pt idx="8">
                  <c:v>2005.0833333333333</c:v>
                </c:pt>
                <c:pt idx="9">
                  <c:v>2005.1666666666667</c:v>
                </c:pt>
                <c:pt idx="10">
                  <c:v>2005.25</c:v>
                </c:pt>
                <c:pt idx="11">
                  <c:v>2005.25</c:v>
                </c:pt>
                <c:pt idx="12">
                  <c:v>2005.3333333333333</c:v>
                </c:pt>
                <c:pt idx="13">
                  <c:v>2005.4166666666667</c:v>
                </c:pt>
                <c:pt idx="14">
                  <c:v>2005.5</c:v>
                </c:pt>
                <c:pt idx="15">
                  <c:v>2005.5833333333333</c:v>
                </c:pt>
                <c:pt idx="16">
                  <c:v>2005.6666666666667</c:v>
                </c:pt>
                <c:pt idx="17">
                  <c:v>2005.75</c:v>
                </c:pt>
                <c:pt idx="18">
                  <c:v>2005.8333333333333</c:v>
                </c:pt>
                <c:pt idx="19">
                  <c:v>2005.9166666666667</c:v>
                </c:pt>
                <c:pt idx="20">
                  <c:v>2006</c:v>
                </c:pt>
                <c:pt idx="21">
                  <c:v>2006.0833333333333</c:v>
                </c:pt>
                <c:pt idx="22">
                  <c:v>2006.1666666666667</c:v>
                </c:pt>
                <c:pt idx="23">
                  <c:v>2006.25</c:v>
                </c:pt>
                <c:pt idx="24">
                  <c:v>2006.3333333333333</c:v>
                </c:pt>
                <c:pt idx="25">
                  <c:v>2006.4166666666667</c:v>
                </c:pt>
                <c:pt idx="26">
                  <c:v>2006.4166666666667</c:v>
                </c:pt>
                <c:pt idx="27">
                  <c:v>2006.5</c:v>
                </c:pt>
                <c:pt idx="28">
                  <c:v>2006.5833333333333</c:v>
                </c:pt>
                <c:pt idx="29">
                  <c:v>2006.75</c:v>
                </c:pt>
                <c:pt idx="30">
                  <c:v>2006.8333333333333</c:v>
                </c:pt>
                <c:pt idx="31">
                  <c:v>2006.9166666666667</c:v>
                </c:pt>
                <c:pt idx="32">
                  <c:v>2007.0833333333333</c:v>
                </c:pt>
                <c:pt idx="33">
                  <c:v>2007.1666666666667</c:v>
                </c:pt>
                <c:pt idx="34">
                  <c:v>2007.25</c:v>
                </c:pt>
                <c:pt idx="35">
                  <c:v>2007.3333333333333</c:v>
                </c:pt>
                <c:pt idx="36">
                  <c:v>2007.4166666666667</c:v>
                </c:pt>
                <c:pt idx="37">
                  <c:v>2007.5</c:v>
                </c:pt>
                <c:pt idx="38">
                  <c:v>2007.5833333333333</c:v>
                </c:pt>
                <c:pt idx="39">
                  <c:v>2007.6666666666667</c:v>
                </c:pt>
                <c:pt idx="40">
                  <c:v>2007.75</c:v>
                </c:pt>
                <c:pt idx="41">
                  <c:v>2007.8333333333333</c:v>
                </c:pt>
                <c:pt idx="42">
                  <c:v>2007.9166666666667</c:v>
                </c:pt>
                <c:pt idx="43">
                  <c:v>2008</c:v>
                </c:pt>
                <c:pt idx="44">
                  <c:v>2008.0833333333333</c:v>
                </c:pt>
                <c:pt idx="45">
                  <c:v>2008.1666666666667</c:v>
                </c:pt>
                <c:pt idx="46">
                  <c:v>2008.25</c:v>
                </c:pt>
                <c:pt idx="47">
                  <c:v>2008.3333333333333</c:v>
                </c:pt>
                <c:pt idx="48">
                  <c:v>2008.4166666666667</c:v>
                </c:pt>
                <c:pt idx="49">
                  <c:v>2008.5</c:v>
                </c:pt>
                <c:pt idx="50">
                  <c:v>2008.5833333333333</c:v>
                </c:pt>
                <c:pt idx="51">
                  <c:v>2008.6666666666667</c:v>
                </c:pt>
                <c:pt idx="52">
                  <c:v>2008.75</c:v>
                </c:pt>
                <c:pt idx="53">
                  <c:v>2008.8333333333333</c:v>
                </c:pt>
                <c:pt idx="54">
                  <c:v>2008.9166666666667</c:v>
                </c:pt>
                <c:pt idx="55">
                  <c:v>2009</c:v>
                </c:pt>
                <c:pt idx="56">
                  <c:v>2009.0833333333333</c:v>
                </c:pt>
                <c:pt idx="57">
                  <c:v>2009.1666666666667</c:v>
                </c:pt>
                <c:pt idx="58">
                  <c:v>2009.25</c:v>
                </c:pt>
                <c:pt idx="59">
                  <c:v>2009.3333333333333</c:v>
                </c:pt>
                <c:pt idx="60">
                  <c:v>2009.4166666666667</c:v>
                </c:pt>
                <c:pt idx="61">
                  <c:v>2009.5</c:v>
                </c:pt>
                <c:pt idx="62">
                  <c:v>2009.5833333333333</c:v>
                </c:pt>
                <c:pt idx="63">
                  <c:v>2009.6666666666667</c:v>
                </c:pt>
                <c:pt idx="64">
                  <c:v>2009.75</c:v>
                </c:pt>
                <c:pt idx="65">
                  <c:v>2009.8333333333333</c:v>
                </c:pt>
                <c:pt idx="66">
                  <c:v>2010</c:v>
                </c:pt>
                <c:pt idx="67">
                  <c:v>2010.0833333333333</c:v>
                </c:pt>
                <c:pt idx="68">
                  <c:v>2010.1666666666667</c:v>
                </c:pt>
                <c:pt idx="69">
                  <c:v>2010.25</c:v>
                </c:pt>
                <c:pt idx="70">
                  <c:v>2010.3333333333333</c:v>
                </c:pt>
                <c:pt idx="71">
                  <c:v>2010.4166666666667</c:v>
                </c:pt>
                <c:pt idx="72">
                  <c:v>2010.5</c:v>
                </c:pt>
                <c:pt idx="73">
                  <c:v>2010.5833333333333</c:v>
                </c:pt>
                <c:pt idx="74">
                  <c:v>2010.6666666666667</c:v>
                </c:pt>
                <c:pt idx="75">
                  <c:v>2010.75</c:v>
                </c:pt>
                <c:pt idx="76">
                  <c:v>2010.8333333333333</c:v>
                </c:pt>
                <c:pt idx="77">
                  <c:v>2010.9166666666667</c:v>
                </c:pt>
                <c:pt idx="78">
                  <c:v>2011</c:v>
                </c:pt>
                <c:pt idx="79">
                  <c:v>2011.0833333333333</c:v>
                </c:pt>
                <c:pt idx="80">
                  <c:v>2011.1666666666667</c:v>
                </c:pt>
                <c:pt idx="81">
                  <c:v>2011.25</c:v>
                </c:pt>
                <c:pt idx="82">
                  <c:v>2011.3333333333333</c:v>
                </c:pt>
                <c:pt idx="83">
                  <c:v>2011.4166666666667</c:v>
                </c:pt>
                <c:pt idx="84">
                  <c:v>2011.5</c:v>
                </c:pt>
                <c:pt idx="85">
                  <c:v>2011.5833333333333</c:v>
                </c:pt>
                <c:pt idx="86">
                  <c:v>2011.6666666666667</c:v>
                </c:pt>
                <c:pt idx="87">
                  <c:v>2011.75</c:v>
                </c:pt>
                <c:pt idx="88">
                  <c:v>2011.8333333333333</c:v>
                </c:pt>
                <c:pt idx="89">
                  <c:v>2011.9166666666667</c:v>
                </c:pt>
                <c:pt idx="90">
                  <c:v>2012</c:v>
                </c:pt>
                <c:pt idx="91">
                  <c:v>2012.0833333333333</c:v>
                </c:pt>
                <c:pt idx="92">
                  <c:v>2012.1666666666667</c:v>
                </c:pt>
                <c:pt idx="93">
                  <c:v>2012.25</c:v>
                </c:pt>
                <c:pt idx="94">
                  <c:v>2012.3333333333333</c:v>
                </c:pt>
                <c:pt idx="95">
                  <c:v>2012.5</c:v>
                </c:pt>
                <c:pt idx="96">
                  <c:v>2012.5833333333333</c:v>
                </c:pt>
                <c:pt idx="97">
                  <c:v>2012.6666666666667</c:v>
                </c:pt>
                <c:pt idx="98">
                  <c:v>2012.75</c:v>
                </c:pt>
                <c:pt idx="99">
                  <c:v>2012.8333333333333</c:v>
                </c:pt>
                <c:pt idx="100">
                  <c:v>2012.9166666666667</c:v>
                </c:pt>
                <c:pt idx="101">
                  <c:v>2013</c:v>
                </c:pt>
                <c:pt idx="102">
                  <c:v>2013.0833333333333</c:v>
                </c:pt>
                <c:pt idx="103">
                  <c:v>2013.1666666666667</c:v>
                </c:pt>
                <c:pt idx="104">
                  <c:v>2013.25</c:v>
                </c:pt>
                <c:pt idx="105">
                  <c:v>2013.3333333333333</c:v>
                </c:pt>
                <c:pt idx="106">
                  <c:v>2013.4166666666667</c:v>
                </c:pt>
                <c:pt idx="107">
                  <c:v>2013.5</c:v>
                </c:pt>
                <c:pt idx="108">
                  <c:v>2013.5833333333333</c:v>
                </c:pt>
                <c:pt idx="109">
                  <c:v>2013.6666666666667</c:v>
                </c:pt>
                <c:pt idx="110">
                  <c:v>2013.75</c:v>
                </c:pt>
                <c:pt idx="111">
                  <c:v>2013.75</c:v>
                </c:pt>
                <c:pt idx="112">
                  <c:v>2013.8333333333333</c:v>
                </c:pt>
                <c:pt idx="113">
                  <c:v>2013.9166666666667</c:v>
                </c:pt>
                <c:pt idx="114">
                  <c:v>2014</c:v>
                </c:pt>
                <c:pt idx="115">
                  <c:v>2014.0833333333333</c:v>
                </c:pt>
                <c:pt idx="116">
                  <c:v>2014.1666666666667</c:v>
                </c:pt>
                <c:pt idx="117">
                  <c:v>2014.25</c:v>
                </c:pt>
                <c:pt idx="118">
                  <c:v>2014.3333333333333</c:v>
                </c:pt>
                <c:pt idx="119">
                  <c:v>2014.4166666666667</c:v>
                </c:pt>
                <c:pt idx="120">
                  <c:v>2014.5</c:v>
                </c:pt>
                <c:pt idx="121">
                  <c:v>2014.5833333333333</c:v>
                </c:pt>
                <c:pt idx="122">
                  <c:v>2014.6666666666667</c:v>
                </c:pt>
                <c:pt idx="123">
                  <c:v>2014.75</c:v>
                </c:pt>
                <c:pt idx="124">
                  <c:v>2014.8333333333333</c:v>
                </c:pt>
                <c:pt idx="125">
                  <c:v>2014.9166666666667</c:v>
                </c:pt>
                <c:pt idx="126">
                  <c:v>2015</c:v>
                </c:pt>
                <c:pt idx="127">
                  <c:v>2015.0833333333333</c:v>
                </c:pt>
                <c:pt idx="128">
                  <c:v>2015.1666666666667</c:v>
                </c:pt>
                <c:pt idx="129">
                  <c:v>2015.3333333333333</c:v>
                </c:pt>
                <c:pt idx="130">
                  <c:v>2015.4166666666667</c:v>
                </c:pt>
                <c:pt idx="131">
                  <c:v>2015.5833333333333</c:v>
                </c:pt>
                <c:pt idx="132">
                  <c:v>2015.6666666666667</c:v>
                </c:pt>
                <c:pt idx="133">
                  <c:v>2015.75</c:v>
                </c:pt>
                <c:pt idx="134">
                  <c:v>2015.8333333333333</c:v>
                </c:pt>
                <c:pt idx="135">
                  <c:v>2015.9166666666667</c:v>
                </c:pt>
                <c:pt idx="136">
                  <c:v>2016</c:v>
                </c:pt>
                <c:pt idx="137">
                  <c:v>2016.0833333333333</c:v>
                </c:pt>
                <c:pt idx="138">
                  <c:v>2016.3333333333333</c:v>
                </c:pt>
                <c:pt idx="139">
                  <c:v>2016.4166666666667</c:v>
                </c:pt>
                <c:pt idx="140">
                  <c:v>2016.5</c:v>
                </c:pt>
                <c:pt idx="141">
                  <c:v>2016.5833333333333</c:v>
                </c:pt>
                <c:pt idx="142">
                  <c:v>2016.6666666666667</c:v>
                </c:pt>
                <c:pt idx="143">
                  <c:v>2016.75</c:v>
                </c:pt>
                <c:pt idx="144">
                  <c:v>2016.8333333333333</c:v>
                </c:pt>
                <c:pt idx="145">
                  <c:v>2016.9166666666667</c:v>
                </c:pt>
                <c:pt idx="146">
                  <c:v>2017</c:v>
                </c:pt>
                <c:pt idx="147">
                  <c:v>2017.0833333333333</c:v>
                </c:pt>
                <c:pt idx="148">
                  <c:v>2017.1666666666667</c:v>
                </c:pt>
                <c:pt idx="149">
                  <c:v>2017.25</c:v>
                </c:pt>
                <c:pt idx="150">
                  <c:v>2017.3333333333333</c:v>
                </c:pt>
                <c:pt idx="151">
                  <c:v>2017.4166666666667</c:v>
                </c:pt>
                <c:pt idx="152">
                  <c:v>2017.5</c:v>
                </c:pt>
                <c:pt idx="153">
                  <c:v>2017.5833333333333</c:v>
                </c:pt>
                <c:pt idx="154">
                  <c:v>2017.6666666666667</c:v>
                </c:pt>
                <c:pt idx="155">
                  <c:v>2017.75</c:v>
                </c:pt>
                <c:pt idx="156">
                  <c:v>2017.8333333333333</c:v>
                </c:pt>
                <c:pt idx="157">
                  <c:v>2017.9166666666667</c:v>
                </c:pt>
                <c:pt idx="158">
                  <c:v>2018</c:v>
                </c:pt>
                <c:pt idx="159">
                  <c:v>2018.1666666666667</c:v>
                </c:pt>
                <c:pt idx="160">
                  <c:v>2018.4166666666667</c:v>
                </c:pt>
                <c:pt idx="161">
                  <c:v>2018.5</c:v>
                </c:pt>
                <c:pt idx="162">
                  <c:v>2018.6666666666667</c:v>
                </c:pt>
                <c:pt idx="163">
                  <c:v>2018.75</c:v>
                </c:pt>
                <c:pt idx="164">
                  <c:v>2018.8333333333333</c:v>
                </c:pt>
              </c:numCache>
            </c:numRef>
          </c:xVal>
          <c:yVal>
            <c:numRef>
              <c:f>'Sheet1 new'!$D$3:$D$1022</c:f>
              <c:numCache>
                <c:formatCode>General</c:formatCode>
                <c:ptCount val="10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3</c:v>
                </c:pt>
                <c:pt idx="30">
                  <c:v>3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3</c:v>
                </c:pt>
                <c:pt idx="35">
                  <c:v>3</c:v>
                </c:pt>
                <c:pt idx="36">
                  <c:v>3</c:v>
                </c:pt>
                <c:pt idx="37">
                  <c:v>3</c:v>
                </c:pt>
                <c:pt idx="38">
                  <c:v>3</c:v>
                </c:pt>
                <c:pt idx="39">
                  <c:v>3</c:v>
                </c:pt>
                <c:pt idx="40">
                  <c:v>3</c:v>
                </c:pt>
                <c:pt idx="41">
                  <c:v>3</c:v>
                </c:pt>
                <c:pt idx="42">
                  <c:v>3</c:v>
                </c:pt>
                <c:pt idx="43">
                  <c:v>3</c:v>
                </c:pt>
                <c:pt idx="44">
                  <c:v>3</c:v>
                </c:pt>
                <c:pt idx="45">
                  <c:v>3</c:v>
                </c:pt>
                <c:pt idx="46">
                  <c:v>3</c:v>
                </c:pt>
                <c:pt idx="47">
                  <c:v>3</c:v>
                </c:pt>
                <c:pt idx="48">
                  <c:v>3</c:v>
                </c:pt>
                <c:pt idx="49">
                  <c:v>3</c:v>
                </c:pt>
                <c:pt idx="50">
                  <c:v>3</c:v>
                </c:pt>
                <c:pt idx="51">
                  <c:v>3</c:v>
                </c:pt>
                <c:pt idx="52">
                  <c:v>3</c:v>
                </c:pt>
                <c:pt idx="53">
                  <c:v>3</c:v>
                </c:pt>
                <c:pt idx="54">
                  <c:v>3</c:v>
                </c:pt>
                <c:pt idx="55">
                  <c:v>3</c:v>
                </c:pt>
                <c:pt idx="56">
                  <c:v>3</c:v>
                </c:pt>
                <c:pt idx="57">
                  <c:v>3</c:v>
                </c:pt>
                <c:pt idx="58">
                  <c:v>3</c:v>
                </c:pt>
                <c:pt idx="59">
                  <c:v>3</c:v>
                </c:pt>
                <c:pt idx="60">
                  <c:v>3</c:v>
                </c:pt>
                <c:pt idx="61">
                  <c:v>3</c:v>
                </c:pt>
                <c:pt idx="62">
                  <c:v>3</c:v>
                </c:pt>
                <c:pt idx="63">
                  <c:v>3</c:v>
                </c:pt>
                <c:pt idx="64">
                  <c:v>3</c:v>
                </c:pt>
                <c:pt idx="65">
                  <c:v>3</c:v>
                </c:pt>
                <c:pt idx="66">
                  <c:v>3</c:v>
                </c:pt>
                <c:pt idx="67">
                  <c:v>3</c:v>
                </c:pt>
                <c:pt idx="68">
                  <c:v>3</c:v>
                </c:pt>
                <c:pt idx="69">
                  <c:v>3</c:v>
                </c:pt>
                <c:pt idx="70">
                  <c:v>3</c:v>
                </c:pt>
                <c:pt idx="71">
                  <c:v>3</c:v>
                </c:pt>
                <c:pt idx="72">
                  <c:v>3</c:v>
                </c:pt>
                <c:pt idx="73">
                  <c:v>3</c:v>
                </c:pt>
                <c:pt idx="74">
                  <c:v>3</c:v>
                </c:pt>
                <c:pt idx="75">
                  <c:v>3</c:v>
                </c:pt>
                <c:pt idx="76">
                  <c:v>3</c:v>
                </c:pt>
                <c:pt idx="77">
                  <c:v>3</c:v>
                </c:pt>
                <c:pt idx="78">
                  <c:v>3</c:v>
                </c:pt>
                <c:pt idx="79">
                  <c:v>3</c:v>
                </c:pt>
                <c:pt idx="80">
                  <c:v>3</c:v>
                </c:pt>
                <c:pt idx="81">
                  <c:v>3</c:v>
                </c:pt>
                <c:pt idx="82">
                  <c:v>3</c:v>
                </c:pt>
                <c:pt idx="83">
                  <c:v>3</c:v>
                </c:pt>
                <c:pt idx="84">
                  <c:v>3</c:v>
                </c:pt>
                <c:pt idx="85">
                  <c:v>3</c:v>
                </c:pt>
                <c:pt idx="86">
                  <c:v>3</c:v>
                </c:pt>
                <c:pt idx="87">
                  <c:v>3</c:v>
                </c:pt>
                <c:pt idx="88">
                  <c:v>3</c:v>
                </c:pt>
                <c:pt idx="89">
                  <c:v>3</c:v>
                </c:pt>
                <c:pt idx="90">
                  <c:v>3</c:v>
                </c:pt>
                <c:pt idx="91">
                  <c:v>3</c:v>
                </c:pt>
                <c:pt idx="92">
                  <c:v>3</c:v>
                </c:pt>
                <c:pt idx="93">
                  <c:v>3</c:v>
                </c:pt>
                <c:pt idx="94">
                  <c:v>3</c:v>
                </c:pt>
                <c:pt idx="95">
                  <c:v>3</c:v>
                </c:pt>
                <c:pt idx="96">
                  <c:v>3</c:v>
                </c:pt>
                <c:pt idx="97">
                  <c:v>3</c:v>
                </c:pt>
                <c:pt idx="98">
                  <c:v>3</c:v>
                </c:pt>
                <c:pt idx="99">
                  <c:v>3</c:v>
                </c:pt>
                <c:pt idx="100">
                  <c:v>3</c:v>
                </c:pt>
                <c:pt idx="101">
                  <c:v>3</c:v>
                </c:pt>
                <c:pt idx="102">
                  <c:v>3</c:v>
                </c:pt>
                <c:pt idx="103">
                  <c:v>3</c:v>
                </c:pt>
                <c:pt idx="104">
                  <c:v>3</c:v>
                </c:pt>
                <c:pt idx="105">
                  <c:v>3</c:v>
                </c:pt>
                <c:pt idx="106">
                  <c:v>3</c:v>
                </c:pt>
                <c:pt idx="107">
                  <c:v>3</c:v>
                </c:pt>
                <c:pt idx="108">
                  <c:v>3</c:v>
                </c:pt>
                <c:pt idx="109">
                  <c:v>3</c:v>
                </c:pt>
                <c:pt idx="110">
                  <c:v>3</c:v>
                </c:pt>
                <c:pt idx="111">
                  <c:v>4</c:v>
                </c:pt>
                <c:pt idx="112">
                  <c:v>4</c:v>
                </c:pt>
                <c:pt idx="113">
                  <c:v>4</c:v>
                </c:pt>
                <c:pt idx="114">
                  <c:v>4</c:v>
                </c:pt>
                <c:pt idx="115">
                  <c:v>4</c:v>
                </c:pt>
                <c:pt idx="116">
                  <c:v>4</c:v>
                </c:pt>
                <c:pt idx="117">
                  <c:v>4</c:v>
                </c:pt>
                <c:pt idx="118">
                  <c:v>4</c:v>
                </c:pt>
                <c:pt idx="119">
                  <c:v>4</c:v>
                </c:pt>
                <c:pt idx="120">
                  <c:v>4</c:v>
                </c:pt>
                <c:pt idx="121">
                  <c:v>4</c:v>
                </c:pt>
                <c:pt idx="122">
                  <c:v>4</c:v>
                </c:pt>
                <c:pt idx="123">
                  <c:v>4</c:v>
                </c:pt>
                <c:pt idx="124">
                  <c:v>4</c:v>
                </c:pt>
                <c:pt idx="125">
                  <c:v>4</c:v>
                </c:pt>
                <c:pt idx="126">
                  <c:v>4</c:v>
                </c:pt>
                <c:pt idx="127">
                  <c:v>4</c:v>
                </c:pt>
                <c:pt idx="128">
                  <c:v>4</c:v>
                </c:pt>
                <c:pt idx="129">
                  <c:v>4</c:v>
                </c:pt>
                <c:pt idx="130">
                  <c:v>4</c:v>
                </c:pt>
                <c:pt idx="131">
                  <c:v>4</c:v>
                </c:pt>
                <c:pt idx="132">
                  <c:v>4</c:v>
                </c:pt>
                <c:pt idx="133">
                  <c:v>4</c:v>
                </c:pt>
                <c:pt idx="134">
                  <c:v>4</c:v>
                </c:pt>
                <c:pt idx="135">
                  <c:v>4</c:v>
                </c:pt>
                <c:pt idx="136">
                  <c:v>4</c:v>
                </c:pt>
                <c:pt idx="137">
                  <c:v>4</c:v>
                </c:pt>
                <c:pt idx="138">
                  <c:v>4</c:v>
                </c:pt>
                <c:pt idx="139">
                  <c:v>4</c:v>
                </c:pt>
                <c:pt idx="140">
                  <c:v>4</c:v>
                </c:pt>
                <c:pt idx="141">
                  <c:v>4</c:v>
                </c:pt>
                <c:pt idx="142">
                  <c:v>4</c:v>
                </c:pt>
                <c:pt idx="143">
                  <c:v>4</c:v>
                </c:pt>
                <c:pt idx="144">
                  <c:v>4</c:v>
                </c:pt>
                <c:pt idx="145">
                  <c:v>4</c:v>
                </c:pt>
                <c:pt idx="146">
                  <c:v>4</c:v>
                </c:pt>
                <c:pt idx="147">
                  <c:v>4</c:v>
                </c:pt>
                <c:pt idx="148">
                  <c:v>4</c:v>
                </c:pt>
                <c:pt idx="149">
                  <c:v>4</c:v>
                </c:pt>
                <c:pt idx="150">
                  <c:v>4</c:v>
                </c:pt>
                <c:pt idx="151">
                  <c:v>4</c:v>
                </c:pt>
                <c:pt idx="152">
                  <c:v>4</c:v>
                </c:pt>
                <c:pt idx="153">
                  <c:v>4</c:v>
                </c:pt>
                <c:pt idx="154">
                  <c:v>4</c:v>
                </c:pt>
                <c:pt idx="155">
                  <c:v>4</c:v>
                </c:pt>
                <c:pt idx="156">
                  <c:v>4</c:v>
                </c:pt>
                <c:pt idx="157">
                  <c:v>4</c:v>
                </c:pt>
                <c:pt idx="158">
                  <c:v>4</c:v>
                </c:pt>
                <c:pt idx="159">
                  <c:v>4</c:v>
                </c:pt>
                <c:pt idx="160">
                  <c:v>4</c:v>
                </c:pt>
                <c:pt idx="161">
                  <c:v>4</c:v>
                </c:pt>
                <c:pt idx="162">
                  <c:v>4</c:v>
                </c:pt>
                <c:pt idx="163">
                  <c:v>4</c:v>
                </c:pt>
                <c:pt idx="164">
                  <c:v>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C5D-4240-A26A-D3E9A6CEE88C}"/>
            </c:ext>
          </c:extLst>
        </c:ser>
        <c:ser>
          <c:idx val="1"/>
          <c:order val="1"/>
          <c:tx>
            <c:v>ASPECT</c:v>
          </c:tx>
          <c:spPr>
            <a:ln w="38100" cap="rnd">
              <a:noFill/>
              <a:round/>
            </a:ln>
            <a:effectLst/>
          </c:spPr>
          <c:marker>
            <c:symbol val="none"/>
          </c:marker>
          <c:xVal>
            <c:numRef>
              <c:f>'Sheet1 new'!$A$3:$A$87</c:f>
              <c:numCache>
                <c:formatCode>General</c:formatCode>
                <c:ptCount val="85"/>
                <c:pt idx="0">
                  <c:v>2011.8333333333333</c:v>
                </c:pt>
                <c:pt idx="1">
                  <c:v>2011.9166666666667</c:v>
                </c:pt>
                <c:pt idx="2">
                  <c:v>2012</c:v>
                </c:pt>
                <c:pt idx="3">
                  <c:v>2012.0833333333333</c:v>
                </c:pt>
                <c:pt idx="4">
                  <c:v>2012.1666666666667</c:v>
                </c:pt>
                <c:pt idx="5">
                  <c:v>2012.25</c:v>
                </c:pt>
                <c:pt idx="6">
                  <c:v>2012.3333333333333</c:v>
                </c:pt>
                <c:pt idx="7">
                  <c:v>2012.4166666666667</c:v>
                </c:pt>
                <c:pt idx="8">
                  <c:v>2012.5</c:v>
                </c:pt>
                <c:pt idx="9">
                  <c:v>2012.5833333333333</c:v>
                </c:pt>
                <c:pt idx="10">
                  <c:v>2012.6666666666667</c:v>
                </c:pt>
                <c:pt idx="11">
                  <c:v>2012.75</c:v>
                </c:pt>
                <c:pt idx="12">
                  <c:v>2012.8333333333333</c:v>
                </c:pt>
                <c:pt idx="13">
                  <c:v>2012.9166666666667</c:v>
                </c:pt>
                <c:pt idx="14">
                  <c:v>2013</c:v>
                </c:pt>
                <c:pt idx="15">
                  <c:v>2013.0833333333333</c:v>
                </c:pt>
                <c:pt idx="16">
                  <c:v>2013.1666666666667</c:v>
                </c:pt>
                <c:pt idx="17">
                  <c:v>2013.25</c:v>
                </c:pt>
                <c:pt idx="18">
                  <c:v>2013.3333333333333</c:v>
                </c:pt>
                <c:pt idx="19">
                  <c:v>2013.4166666666667</c:v>
                </c:pt>
                <c:pt idx="20">
                  <c:v>2013.5</c:v>
                </c:pt>
                <c:pt idx="21">
                  <c:v>2013.5833333333333</c:v>
                </c:pt>
                <c:pt idx="22">
                  <c:v>2013.6666666666667</c:v>
                </c:pt>
                <c:pt idx="23">
                  <c:v>2013.75</c:v>
                </c:pt>
                <c:pt idx="24">
                  <c:v>2013.8333333333333</c:v>
                </c:pt>
                <c:pt idx="25">
                  <c:v>2013.9166666666667</c:v>
                </c:pt>
                <c:pt idx="26">
                  <c:v>2014</c:v>
                </c:pt>
                <c:pt idx="27">
                  <c:v>2014.0833333333333</c:v>
                </c:pt>
                <c:pt idx="28">
                  <c:v>2014.1666666666667</c:v>
                </c:pt>
                <c:pt idx="29">
                  <c:v>2014.25</c:v>
                </c:pt>
                <c:pt idx="30">
                  <c:v>2014.3333333333333</c:v>
                </c:pt>
                <c:pt idx="31">
                  <c:v>2014.4166666666667</c:v>
                </c:pt>
                <c:pt idx="32">
                  <c:v>2014.5</c:v>
                </c:pt>
                <c:pt idx="33">
                  <c:v>2014.5833333333333</c:v>
                </c:pt>
                <c:pt idx="34">
                  <c:v>2014.6666666666667</c:v>
                </c:pt>
                <c:pt idx="35">
                  <c:v>2014.75</c:v>
                </c:pt>
                <c:pt idx="36">
                  <c:v>2014.8333333333333</c:v>
                </c:pt>
                <c:pt idx="37">
                  <c:v>2014.9166666666667</c:v>
                </c:pt>
                <c:pt idx="38">
                  <c:v>2015</c:v>
                </c:pt>
                <c:pt idx="39">
                  <c:v>2015.0833333333333</c:v>
                </c:pt>
                <c:pt idx="40">
                  <c:v>2015.1666666666667</c:v>
                </c:pt>
                <c:pt idx="41">
                  <c:v>2015.25</c:v>
                </c:pt>
                <c:pt idx="42">
                  <c:v>2015.3333333333333</c:v>
                </c:pt>
                <c:pt idx="43">
                  <c:v>2015.4166666666667</c:v>
                </c:pt>
                <c:pt idx="44">
                  <c:v>2015.5</c:v>
                </c:pt>
                <c:pt idx="45">
                  <c:v>2015.5833333333333</c:v>
                </c:pt>
                <c:pt idx="46">
                  <c:v>2015.6666666666667</c:v>
                </c:pt>
                <c:pt idx="47">
                  <c:v>2015.75</c:v>
                </c:pt>
                <c:pt idx="48">
                  <c:v>2015.8333333333333</c:v>
                </c:pt>
                <c:pt idx="49">
                  <c:v>2015.9166666666667</c:v>
                </c:pt>
                <c:pt idx="50">
                  <c:v>2016</c:v>
                </c:pt>
                <c:pt idx="51">
                  <c:v>2016.0833333333333</c:v>
                </c:pt>
                <c:pt idx="52">
                  <c:v>2016.1666666666667</c:v>
                </c:pt>
                <c:pt idx="53">
                  <c:v>2016.25</c:v>
                </c:pt>
                <c:pt idx="54">
                  <c:v>2016.3333333333333</c:v>
                </c:pt>
                <c:pt idx="55">
                  <c:v>2016.4166666666667</c:v>
                </c:pt>
                <c:pt idx="56">
                  <c:v>2016.5</c:v>
                </c:pt>
                <c:pt idx="57">
                  <c:v>2016.5833333333333</c:v>
                </c:pt>
                <c:pt idx="58">
                  <c:v>2016.6666666666667</c:v>
                </c:pt>
                <c:pt idx="59">
                  <c:v>2016.75</c:v>
                </c:pt>
                <c:pt idx="60">
                  <c:v>2016.8333333333333</c:v>
                </c:pt>
                <c:pt idx="61">
                  <c:v>2016.9166666666667</c:v>
                </c:pt>
                <c:pt idx="62">
                  <c:v>2017</c:v>
                </c:pt>
                <c:pt idx="63">
                  <c:v>2017.0833333333333</c:v>
                </c:pt>
                <c:pt idx="64">
                  <c:v>2017.1666666666667</c:v>
                </c:pt>
                <c:pt idx="65">
                  <c:v>2017.25</c:v>
                </c:pt>
                <c:pt idx="66">
                  <c:v>2017.3333333333333</c:v>
                </c:pt>
                <c:pt idx="67">
                  <c:v>2017.4166666666667</c:v>
                </c:pt>
                <c:pt idx="68">
                  <c:v>2017.5</c:v>
                </c:pt>
                <c:pt idx="69">
                  <c:v>2017.5833333333333</c:v>
                </c:pt>
                <c:pt idx="70">
                  <c:v>2017.6666666666667</c:v>
                </c:pt>
                <c:pt idx="71">
                  <c:v>2017.75</c:v>
                </c:pt>
                <c:pt idx="72">
                  <c:v>2017.8333333333333</c:v>
                </c:pt>
                <c:pt idx="73">
                  <c:v>2017.9166666666667</c:v>
                </c:pt>
                <c:pt idx="74">
                  <c:v>2018</c:v>
                </c:pt>
                <c:pt idx="75">
                  <c:v>2018.0833333333333</c:v>
                </c:pt>
                <c:pt idx="76">
                  <c:v>2018.1666666666667</c:v>
                </c:pt>
                <c:pt idx="77">
                  <c:v>2018.25</c:v>
                </c:pt>
                <c:pt idx="78">
                  <c:v>2018.3333333333333</c:v>
                </c:pt>
                <c:pt idx="79">
                  <c:v>2018.4166666666667</c:v>
                </c:pt>
                <c:pt idx="80">
                  <c:v>2018.5</c:v>
                </c:pt>
                <c:pt idx="81">
                  <c:v>2018.5833333333333</c:v>
                </c:pt>
                <c:pt idx="82">
                  <c:v>2018.6666666666667</c:v>
                </c:pt>
                <c:pt idx="83">
                  <c:v>2018.75</c:v>
                </c:pt>
                <c:pt idx="84">
                  <c:v>2018.8333333333333</c:v>
                </c:pt>
              </c:numCache>
            </c:numRef>
          </c:xVal>
          <c:yVal>
            <c:numRef>
              <c:f>'Sheet1 new'!$B$3:$B$87</c:f>
              <c:numCache>
                <c:formatCode>General</c:formatCode>
                <c:ptCount val="8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  <c:pt idx="20">
                  <c:v>6</c:v>
                </c:pt>
                <c:pt idx="21">
                  <c:v>6</c:v>
                </c:pt>
                <c:pt idx="22">
                  <c:v>6</c:v>
                </c:pt>
                <c:pt idx="23">
                  <c:v>6</c:v>
                </c:pt>
                <c:pt idx="24">
                  <c:v>7</c:v>
                </c:pt>
                <c:pt idx="25">
                  <c:v>7</c:v>
                </c:pt>
                <c:pt idx="26">
                  <c:v>7</c:v>
                </c:pt>
                <c:pt idx="27">
                  <c:v>7</c:v>
                </c:pt>
                <c:pt idx="28">
                  <c:v>7</c:v>
                </c:pt>
                <c:pt idx="29">
                  <c:v>7</c:v>
                </c:pt>
                <c:pt idx="30">
                  <c:v>8</c:v>
                </c:pt>
                <c:pt idx="31">
                  <c:v>12</c:v>
                </c:pt>
                <c:pt idx="32">
                  <c:v>12</c:v>
                </c:pt>
                <c:pt idx="33">
                  <c:v>14</c:v>
                </c:pt>
                <c:pt idx="34">
                  <c:v>14</c:v>
                </c:pt>
                <c:pt idx="35">
                  <c:v>14</c:v>
                </c:pt>
                <c:pt idx="36">
                  <c:v>14</c:v>
                </c:pt>
                <c:pt idx="37">
                  <c:v>14</c:v>
                </c:pt>
                <c:pt idx="38">
                  <c:v>14</c:v>
                </c:pt>
                <c:pt idx="39">
                  <c:v>15</c:v>
                </c:pt>
                <c:pt idx="40">
                  <c:v>15</c:v>
                </c:pt>
                <c:pt idx="41">
                  <c:v>15</c:v>
                </c:pt>
                <c:pt idx="42">
                  <c:v>15</c:v>
                </c:pt>
                <c:pt idx="43">
                  <c:v>24</c:v>
                </c:pt>
                <c:pt idx="44">
                  <c:v>25</c:v>
                </c:pt>
                <c:pt idx="45">
                  <c:v>25</c:v>
                </c:pt>
                <c:pt idx="46">
                  <c:v>25</c:v>
                </c:pt>
                <c:pt idx="47">
                  <c:v>25</c:v>
                </c:pt>
                <c:pt idx="48">
                  <c:v>25</c:v>
                </c:pt>
                <c:pt idx="49">
                  <c:v>26</c:v>
                </c:pt>
                <c:pt idx="50">
                  <c:v>26</c:v>
                </c:pt>
                <c:pt idx="51">
                  <c:v>26</c:v>
                </c:pt>
                <c:pt idx="52">
                  <c:v>27</c:v>
                </c:pt>
                <c:pt idx="53">
                  <c:v>27</c:v>
                </c:pt>
                <c:pt idx="54">
                  <c:v>28</c:v>
                </c:pt>
                <c:pt idx="55">
                  <c:v>29</c:v>
                </c:pt>
                <c:pt idx="56">
                  <c:v>34</c:v>
                </c:pt>
                <c:pt idx="57">
                  <c:v>34</c:v>
                </c:pt>
                <c:pt idx="58">
                  <c:v>34</c:v>
                </c:pt>
                <c:pt idx="59">
                  <c:v>34</c:v>
                </c:pt>
                <c:pt idx="60">
                  <c:v>35</c:v>
                </c:pt>
                <c:pt idx="61">
                  <c:v>35</c:v>
                </c:pt>
                <c:pt idx="62">
                  <c:v>35</c:v>
                </c:pt>
                <c:pt idx="63">
                  <c:v>36</c:v>
                </c:pt>
                <c:pt idx="64">
                  <c:v>36</c:v>
                </c:pt>
                <c:pt idx="65">
                  <c:v>36</c:v>
                </c:pt>
                <c:pt idx="66">
                  <c:v>36</c:v>
                </c:pt>
                <c:pt idx="67">
                  <c:v>41</c:v>
                </c:pt>
                <c:pt idx="68">
                  <c:v>41</c:v>
                </c:pt>
                <c:pt idx="69">
                  <c:v>41</c:v>
                </c:pt>
                <c:pt idx="70">
                  <c:v>42</c:v>
                </c:pt>
                <c:pt idx="71">
                  <c:v>42</c:v>
                </c:pt>
                <c:pt idx="72">
                  <c:v>42</c:v>
                </c:pt>
                <c:pt idx="73">
                  <c:v>43</c:v>
                </c:pt>
                <c:pt idx="74">
                  <c:v>43</c:v>
                </c:pt>
                <c:pt idx="75">
                  <c:v>44</c:v>
                </c:pt>
                <c:pt idx="76">
                  <c:v>44</c:v>
                </c:pt>
                <c:pt idx="77">
                  <c:v>44</c:v>
                </c:pt>
                <c:pt idx="78">
                  <c:v>44</c:v>
                </c:pt>
                <c:pt idx="79">
                  <c:v>45</c:v>
                </c:pt>
                <c:pt idx="80">
                  <c:v>54</c:v>
                </c:pt>
                <c:pt idx="81">
                  <c:v>55</c:v>
                </c:pt>
                <c:pt idx="82">
                  <c:v>56</c:v>
                </c:pt>
                <c:pt idx="83">
                  <c:v>56</c:v>
                </c:pt>
                <c:pt idx="84">
                  <c:v>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C5D-4240-A26A-D3E9A6CEE88C}"/>
            </c:ext>
          </c:extLst>
        </c:ser>
        <c:ser>
          <c:idx val="2"/>
          <c:order val="2"/>
          <c:tx>
            <c:v>Rayleigh</c:v>
          </c:tx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'Sheet1 new'!$F$3:$F$15</c:f>
              <c:numCache>
                <c:formatCode>General</c:formatCode>
                <c:ptCount val="13"/>
                <c:pt idx="0">
                  <c:v>2018</c:v>
                </c:pt>
                <c:pt idx="1">
                  <c:v>2018.0833333333333</c:v>
                </c:pt>
                <c:pt idx="2">
                  <c:v>2018.25</c:v>
                </c:pt>
                <c:pt idx="3">
                  <c:v>2018.25</c:v>
                </c:pt>
                <c:pt idx="4">
                  <c:v>2018.3333333333333</c:v>
                </c:pt>
                <c:pt idx="5">
                  <c:v>2018.4166666666667</c:v>
                </c:pt>
                <c:pt idx="6">
                  <c:v>2018.5</c:v>
                </c:pt>
                <c:pt idx="7">
                  <c:v>2018.5833333333333</c:v>
                </c:pt>
                <c:pt idx="8">
                  <c:v>2018.6666666666667</c:v>
                </c:pt>
                <c:pt idx="9">
                  <c:v>2018.6666666666667</c:v>
                </c:pt>
                <c:pt idx="10">
                  <c:v>2018.75</c:v>
                </c:pt>
                <c:pt idx="11">
                  <c:v>2018.75</c:v>
                </c:pt>
                <c:pt idx="12">
                  <c:v>2018.8333333333333</c:v>
                </c:pt>
              </c:numCache>
            </c:numRef>
          </c:xVal>
          <c:yVal>
            <c:numRef>
              <c:f>'Sheet1 new'!$G$3:$G$15</c:f>
              <c:numCache>
                <c:formatCode>General</c:formatCode>
                <c:ptCount val="13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3</c:v>
                </c:pt>
                <c:pt idx="10">
                  <c:v>3</c:v>
                </c:pt>
                <c:pt idx="11">
                  <c:v>9</c:v>
                </c:pt>
                <c:pt idx="12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C5D-4240-A26A-D3E9A6CEE8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0238271"/>
        <c:axId val="477356687"/>
      </c:scatterChart>
      <c:valAx>
        <c:axId val="510238271"/>
        <c:scaling>
          <c:orientation val="minMax"/>
          <c:max val="2019"/>
          <c:min val="201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7356687"/>
        <c:crosses val="autoZero"/>
        <c:crossBetween val="midCat"/>
        <c:majorUnit val="2"/>
      </c:valAx>
      <c:valAx>
        <c:axId val="4773566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0238271"/>
        <c:crosses val="autoZero"/>
        <c:crossBetween val="midCat"/>
      </c:valAx>
      <c:spPr>
        <a:noFill/>
        <a:ln>
          <a:solidFill>
            <a:schemeClr val="bg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00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9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/>
    </cs:fontRef>
    <cs:defRPr sz="100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9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/>
    </cs:fontRef>
    <cs:defRPr sz="100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9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A63ED-62B2-DD42-B4DF-6B84FD1AE70D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229D8-6C99-8449-927A-196D70612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97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pik.com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earch/photos/working?utm_source=unsplash&amp;utm_medium=referral&amp;utm_content=creditCopyText" TargetMode="External"/><Relationship Id="rId5" Type="http://schemas.openxmlformats.org/officeDocument/2006/relationships/hyperlink" Target="https://unsplash.com/photos/a2VqhP3d4Vg?utm_source=unsplash&amp;utm_medium=referral&amp;utm_content=creditCopyText" TargetMode="External"/><Relationship Id="rId4" Type="http://schemas.openxmlformats.org/officeDocument/2006/relationships/hyperlink" Target="http://www.flaticon.com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aspire to accelerate the understanding of the dynamical properties of the Earth and Earth-like systems from core to crust, and beyond.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do this by constructing computational models of the earth that are embodied in software.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229D8-6C99-8449-927A-196D70612C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95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becomes part of our community in a variety of ways and runs the spectrum between ……</a:t>
            </a:r>
          </a:p>
          <a:p>
            <a:r>
              <a:rPr lang="en-US" dirty="0"/>
              <a:t>We build and sustain communities that combine software engineering and domain expertise.</a:t>
            </a:r>
          </a:p>
          <a:p>
            <a:r>
              <a:rPr lang="en-US" dirty="0"/>
              <a:t>Relies on existing packages and includes domain expertise from developers of these packages.</a:t>
            </a:r>
          </a:p>
          <a:p>
            <a:r>
              <a:rPr lang="en-US" dirty="0"/>
              <a:t>ASPECT – </a:t>
            </a:r>
            <a:r>
              <a:rPr lang="en-US" dirty="0" err="1"/>
              <a:t>deail.ii</a:t>
            </a:r>
            <a:r>
              <a:rPr lang="en-US" dirty="0"/>
              <a:t>, </a:t>
            </a:r>
            <a:r>
              <a:rPr lang="en-US" dirty="0" err="1"/>
              <a:t>trilinos</a:t>
            </a:r>
            <a:r>
              <a:rPr lang="en-US" dirty="0"/>
              <a:t> – 2D – 3D thermal convection</a:t>
            </a:r>
          </a:p>
          <a:p>
            <a:r>
              <a:rPr lang="en-US" dirty="0"/>
              <a:t>Rayleigh – ASH from the solar community – understanding magnetohydrodynamics – solar &amp; planetary dynamos</a:t>
            </a:r>
          </a:p>
          <a:p>
            <a:r>
              <a:rPr lang="en-US" dirty="0" err="1"/>
              <a:t>PyLith</a:t>
            </a:r>
            <a:r>
              <a:rPr lang="en-US" dirty="0"/>
              <a:t> – </a:t>
            </a:r>
            <a:r>
              <a:rPr lang="en-US" dirty="0" err="1"/>
              <a:t>PETSc</a:t>
            </a:r>
            <a:r>
              <a:rPr lang="en-US" dirty="0"/>
              <a:t> a core component of </a:t>
            </a:r>
            <a:r>
              <a:rPr lang="en-US" dirty="0" err="1"/>
              <a:t>PyLith</a:t>
            </a:r>
            <a:r>
              <a:rPr lang="en-US" dirty="0"/>
              <a:t> – understanding short term crustal deformation on the time scale of the earthquake cycle</a:t>
            </a:r>
          </a:p>
          <a:p>
            <a:r>
              <a:rPr lang="en-US" dirty="0"/>
              <a:t>SELEN – glacial isostatic adjustment OR sea level equation solver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229D8-6C99-8449-927A-196D70612C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49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socio-technical challenge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229D8-6C99-8449-927A-196D70612C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60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technical side it is about supporting software which include best practices in software development and software engineering.</a:t>
            </a:r>
          </a:p>
          <a:p>
            <a:r>
              <a:rPr lang="en-US" dirty="0"/>
              <a:t>Challenge is not only in implementing these but in keeping up with new tools and recommendations and sorting out which ones are appropriate for research.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229D8-6C99-8449-927A-196D70612C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26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creating career paths </a:t>
            </a:r>
            <a:r>
              <a:rPr lang="en-US" dirty="0"/>
              <a:t>supporting</a:t>
            </a:r>
            <a:r>
              <a:rPr lang="en-US" sz="1600" dirty="0"/>
              <a:t> </a:t>
            </a:r>
            <a:r>
              <a:rPr lang="en-US" i="1" dirty="0"/>
              <a:t>job stability and growth</a:t>
            </a:r>
            <a:endParaRPr lang="en-US" sz="1600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229D8-6C99-8449-927A-196D70612C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88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www.shareicon.net</a:t>
            </a:r>
            <a:r>
              <a:rPr lang="en-US" dirty="0"/>
              <a:t>/category/</a:t>
            </a:r>
            <a:r>
              <a:rPr lang="en-US" dirty="0" err="1"/>
              <a:t>people?p</a:t>
            </a:r>
            <a:r>
              <a:rPr lang="en-US" dirty="0"/>
              <a:t>=259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Icon made by </a:t>
            </a:r>
            <a:r>
              <a:rPr lang="en-US" sz="1200" dirty="0">
                <a:hlinkClick r:id="rId3" tooltip="Freepik"/>
              </a:rPr>
              <a:t>Freepik</a:t>
            </a:r>
            <a:r>
              <a:rPr lang="en-US" sz="1200" dirty="0"/>
              <a:t> from </a:t>
            </a:r>
            <a:r>
              <a:rPr lang="en-US" sz="1200" dirty="0">
                <a:hlinkClick r:id="rId4" tooltip="Flaticon"/>
              </a:rPr>
              <a:t>www.flaticon.com</a:t>
            </a:r>
            <a:r>
              <a:rPr lang="en-US" sz="1200" dirty="0"/>
              <a:t> and </a:t>
            </a:r>
            <a:r>
              <a:rPr lang="en-US" sz="1200" dirty="0" err="1"/>
              <a:t>www.shareicon.net</a:t>
            </a:r>
            <a:endParaRPr lang="en-US" sz="120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US" dirty="0">
                <a:solidFill>
                  <a:srgbClr val="999999"/>
                </a:solidFill>
                <a:latin typeface="-apple-system"/>
                <a:hlinkClick r:id="rId5"/>
              </a:rPr>
              <a:t>rawpixel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US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229D8-6C99-8449-927A-196D70612C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78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Projects take on the characteristics of project leadership</a:t>
            </a:r>
          </a:p>
          <a:p>
            <a:r>
              <a:rPr lang="en-US" dirty="0"/>
              <a:t>Just because a project is open source this is different than open and welcoming.</a:t>
            </a:r>
          </a:p>
          <a:p>
            <a:r>
              <a:rPr lang="en-US" dirty="0"/>
              <a:t>Part of a hack is in creating the community and instilling an open, inclusive, and collegial culture.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229D8-6C99-8449-927A-196D70612C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17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= both open source and open and </a:t>
            </a:r>
            <a:r>
              <a:rPr lang="en-US"/>
              <a:t>welcoming communities.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229D8-6C99-8449-927A-196D70612C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27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6925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80"/>
            <a:ext cx="154305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80"/>
            <a:ext cx="451485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C1D5-9CF8-D341-897F-8787E23F2685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D5E8-2218-EB4C-A0EB-191800894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49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C1D5-9CF8-D341-897F-8787E23F2685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D5E8-2218-EB4C-A0EB-191800894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81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C1D5-9CF8-D341-897F-8787E23F2685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D5E8-2218-EB4C-A0EB-191800894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84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C1D5-9CF8-D341-897F-8787E23F2685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D5E8-2218-EB4C-A0EB-191800894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21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2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2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C1D5-9CF8-D341-897F-8787E23F2685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D5E8-2218-EB4C-A0EB-191800894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2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C1D5-9CF8-D341-897F-8787E23F2685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D5E8-2218-EB4C-A0EB-191800894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78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3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90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3" y="1076328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C1D5-9CF8-D341-897F-8787E23F2685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D5E8-2218-EB4C-A0EB-191800894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21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1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5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C1D5-9CF8-D341-897F-8787E23F2685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D5E8-2218-EB4C-A0EB-191800894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56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C1D5-9CF8-D341-897F-8787E23F2685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4D5E8-2218-EB4C-A0EB-191800894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2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4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7C1D5-9CF8-D341-897F-8787E23F2685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4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4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4D5E8-2218-EB4C-A0EB-191800894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9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6.emf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tiff"/><Relationship Id="rId10" Type="http://schemas.openxmlformats.org/officeDocument/2006/relationships/image" Target="../media/image4.emf"/><Relationship Id="rId4" Type="http://schemas.openxmlformats.org/officeDocument/2006/relationships/image" Target="../media/image5.emf"/><Relationship Id="rId9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5.emf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tiff"/><Relationship Id="rId10" Type="http://schemas.openxmlformats.org/officeDocument/2006/relationships/image" Target="../media/image4.emf"/><Relationship Id="rId4" Type="http://schemas.openxmlformats.org/officeDocument/2006/relationships/image" Target="../media/image16.png"/><Relationship Id="rId9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hart" Target="../charts/chart1.xml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chart" Target="../charts/chart3.xml"/><Relationship Id="rId5" Type="http://schemas.openxmlformats.org/officeDocument/2006/relationships/image" Target="../media/image8.jpg"/><Relationship Id="rId10" Type="http://schemas.openxmlformats.org/officeDocument/2006/relationships/chart" Target="../charts/chart2.xml"/><Relationship Id="rId4" Type="http://schemas.openxmlformats.org/officeDocument/2006/relationships/image" Target="../media/image9.jpg"/><Relationship Id="rId9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.png">
            <a:extLst>
              <a:ext uri="{FF2B5EF4-FFF2-40B4-BE49-F238E27FC236}">
                <a16:creationId xmlns:a16="http://schemas.microsoft.com/office/drawing/2014/main" id="{67817BF7-B11A-034F-895B-B821AD663E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85" y="-1"/>
            <a:ext cx="2103120" cy="1371600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2F58F3-0E24-294D-9F3C-4FE2118F91AA}"/>
              </a:ext>
            </a:extLst>
          </p:cNvPr>
          <p:cNvSpPr txBox="1"/>
          <p:nvPr/>
        </p:nvSpPr>
        <p:spPr>
          <a:xfrm>
            <a:off x="-4333" y="1798601"/>
            <a:ext cx="6880318" cy="400110"/>
          </a:xfrm>
          <a:prstGeom prst="rect">
            <a:avLst/>
          </a:prstGeom>
          <a:solidFill>
            <a:srgbClr val="BF990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666"/>
                </a:solidFill>
              </a:rPr>
              <a:t>Louise H. Kellogg, </a:t>
            </a:r>
            <a:r>
              <a:rPr lang="en-US" sz="2000" i="1" dirty="0">
                <a:solidFill>
                  <a:srgbClr val="002666"/>
                </a:solidFill>
              </a:rPr>
              <a:t>Director</a:t>
            </a:r>
            <a:r>
              <a:rPr lang="en-US" sz="2000" dirty="0">
                <a:solidFill>
                  <a:srgbClr val="002666"/>
                </a:solidFill>
              </a:rPr>
              <a:t>      </a:t>
            </a:r>
            <a:r>
              <a:rPr lang="en-US" sz="2000" dirty="0">
                <a:solidFill>
                  <a:schemeClr val="bg1"/>
                </a:solidFill>
              </a:rPr>
              <a:t>Lorraine J. Hwang, </a:t>
            </a:r>
            <a:r>
              <a:rPr lang="en-US" sz="2000" i="1" dirty="0">
                <a:solidFill>
                  <a:schemeClr val="bg1"/>
                </a:solidFill>
              </a:rPr>
              <a:t>Assoc. Director</a:t>
            </a:r>
            <a:r>
              <a:rPr lang="en-US" sz="2000" dirty="0">
                <a:solidFill>
                  <a:schemeClr val="bg1"/>
                </a:solidFill>
              </a:rPr>
              <a:t>                          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E068CB-A95A-6045-BC28-808840BE9ADE}"/>
              </a:ext>
            </a:extLst>
          </p:cNvPr>
          <p:cNvSpPr/>
          <p:nvPr/>
        </p:nvSpPr>
        <p:spPr>
          <a:xfrm>
            <a:off x="2047393" y="154859"/>
            <a:ext cx="476372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The </a:t>
            </a:r>
            <a:r>
              <a:rPr lang="en-US" sz="2000" b="1" dirty="0"/>
              <a:t>Computational Infrastructure for Geodynamics </a:t>
            </a:r>
            <a:r>
              <a:rPr lang="en-US" sz="2000" dirty="0"/>
              <a:t>is a community-driven organization that advances Earth science by </a:t>
            </a:r>
            <a:r>
              <a:rPr lang="en-US" sz="2000" b="1" dirty="0"/>
              <a:t>developing and disseminating software</a:t>
            </a:r>
            <a:r>
              <a:rPr lang="en-US" sz="2000" dirty="0"/>
              <a:t> for geophysics and related fields.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0E2931-E619-494F-9459-662B8A88B9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8076"/>
          <a:stretch/>
        </p:blipFill>
        <p:spPr>
          <a:xfrm rot="16200000">
            <a:off x="3309825" y="1254175"/>
            <a:ext cx="2377440" cy="47548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238F72-7F02-DD44-B29C-2D92EDABDA0C}"/>
              </a:ext>
            </a:extLst>
          </p:cNvPr>
          <p:cNvSpPr txBox="1"/>
          <p:nvPr/>
        </p:nvSpPr>
        <p:spPr>
          <a:xfrm>
            <a:off x="3931271" y="4427920"/>
            <a:ext cx="594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BCABAE-85B1-E04F-B4E6-6152DE557B4F}"/>
              </a:ext>
            </a:extLst>
          </p:cNvPr>
          <p:cNvSpPr txBox="1"/>
          <p:nvPr/>
        </p:nvSpPr>
        <p:spPr>
          <a:xfrm>
            <a:off x="3806429" y="3391139"/>
            <a:ext cx="84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mantle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D581F6-4802-514A-9A77-35B24B1040F7}"/>
              </a:ext>
            </a:extLst>
          </p:cNvPr>
          <p:cNvSpPr txBox="1"/>
          <p:nvPr/>
        </p:nvSpPr>
        <p:spPr>
          <a:xfrm>
            <a:off x="3904437" y="2453524"/>
            <a:ext cx="648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CABD6"/>
                </a:solidFill>
              </a:rPr>
              <a:t>crust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9568A-2781-B94B-8927-828F51FFBC7A}"/>
              </a:ext>
            </a:extLst>
          </p:cNvPr>
          <p:cNvSpPr txBox="1"/>
          <p:nvPr/>
        </p:nvSpPr>
        <p:spPr>
          <a:xfrm>
            <a:off x="-7758" y="2652475"/>
            <a:ext cx="3365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dirty="0"/>
              <a:t>75+ member institutions </a:t>
            </a:r>
          </a:p>
          <a:p>
            <a:pPr marL="214313" indent="-214313">
              <a:buFont typeface="Arial"/>
              <a:buChar char="•"/>
            </a:pPr>
            <a:r>
              <a:rPr lang="en-US" dirty="0"/>
              <a:t>900+ participants worldwide</a:t>
            </a:r>
          </a:p>
          <a:p>
            <a:pPr marL="214313" indent="-214313">
              <a:buFont typeface="Arial"/>
              <a:buChar char="•"/>
            </a:pPr>
            <a:r>
              <a:rPr lang="en-US" dirty="0"/>
              <a:t>20 countries</a:t>
            </a:r>
          </a:p>
          <a:p>
            <a:pPr marL="214313" indent="-214313">
              <a:buFont typeface="Arial"/>
              <a:buChar char="•"/>
            </a:pPr>
            <a:r>
              <a:rPr lang="en-US" dirty="0"/>
              <a:t>33 Software packages</a:t>
            </a:r>
          </a:p>
          <a:p>
            <a:pPr marL="214313" indent="-214313">
              <a:buFont typeface="Arial"/>
              <a:buChar char="•"/>
            </a:pPr>
            <a:r>
              <a:rPr lang="en-US" dirty="0"/>
              <a:t>Used worldwide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4F3FB4-1ECB-D94A-8E12-BDBD33144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718" y="2322158"/>
            <a:ext cx="1079295" cy="8816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BBF13B-A6C8-0E42-8D14-2E3C8B27E1F5}"/>
              </a:ext>
            </a:extLst>
          </p:cNvPr>
          <p:cNvSpPr/>
          <p:nvPr/>
        </p:nvSpPr>
        <p:spPr>
          <a:xfrm>
            <a:off x="-4334" y="4696826"/>
            <a:ext cx="6857999" cy="461665"/>
          </a:xfrm>
          <a:prstGeom prst="rect">
            <a:avLst/>
          </a:prstGeom>
          <a:solidFill>
            <a:srgbClr val="BF9900"/>
          </a:solidFill>
          <a:ln>
            <a:solidFill>
              <a:srgbClr val="BF9900"/>
            </a:solidFill>
          </a:ln>
        </p:spPr>
        <p:txBody>
          <a:bodyPr wrap="square">
            <a:spAutoFit/>
          </a:bodyPr>
          <a:lstStyle/>
          <a:p>
            <a:pPr lvl="2"/>
            <a:r>
              <a:rPr lang="en-US" sz="1200" dirty="0">
                <a:solidFill>
                  <a:schemeClr val="bg1"/>
                </a:solidFill>
                <a:latin typeface="Helvetica" pitchFamily="2" charset="0"/>
              </a:rPr>
              <a:t>CIG is funded by the  NSF's Geoinformatics program (in GEO-EAR) with contributions from NSF's Office of Advanced Cyberinfrastructure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35696D-817F-1B48-8CC4-F95A11074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01" y="4708918"/>
            <a:ext cx="470530" cy="4705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1AB738-0730-4941-95B4-497ECD822A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899" y="1477042"/>
            <a:ext cx="997292" cy="25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5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1524339C-B715-3D44-91A5-FD797C809BB0}"/>
              </a:ext>
            </a:extLst>
          </p:cNvPr>
          <p:cNvSpPr txBox="1"/>
          <p:nvPr/>
        </p:nvSpPr>
        <p:spPr>
          <a:xfrm>
            <a:off x="0" y="2334459"/>
            <a:ext cx="6858000" cy="707886"/>
          </a:xfrm>
          <a:prstGeom prst="rect">
            <a:avLst/>
          </a:prstGeom>
          <a:solidFill>
            <a:srgbClr val="BF99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Building and sustaining teams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software engineering, domain expertise, &amp;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bg1"/>
                </a:solidFill>
              </a:rPr>
              <a:t>community building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52982C-B2A5-EC40-9429-5C0F39A6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60239"/>
            <a:ext cx="6172200" cy="52104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Software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EBF1C-251B-EA4A-9168-E214D5250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6356" y="4686300"/>
            <a:ext cx="457552" cy="411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860932-8780-6041-91B9-08258549F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124" y="4859068"/>
            <a:ext cx="997292" cy="25540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C96A437-0A99-724B-A70B-80BDEE565D31}"/>
              </a:ext>
            </a:extLst>
          </p:cNvPr>
          <p:cNvGrpSpPr/>
          <p:nvPr/>
        </p:nvGrpSpPr>
        <p:grpSpPr>
          <a:xfrm>
            <a:off x="257171" y="1094315"/>
            <a:ext cx="6323907" cy="1088486"/>
            <a:chOff x="342899" y="969055"/>
            <a:chExt cx="6323907" cy="1088486"/>
          </a:xfrm>
        </p:grpSpPr>
        <p:sp>
          <p:nvSpPr>
            <p:cNvPr id="10" name="Left-Right Arrow 9">
              <a:extLst>
                <a:ext uri="{FF2B5EF4-FFF2-40B4-BE49-F238E27FC236}">
                  <a16:creationId xmlns:a16="http://schemas.microsoft.com/office/drawing/2014/main" id="{ABBEEA99-EE3A-344C-B1C2-63D359F0FB05}"/>
                </a:ext>
              </a:extLst>
            </p:cNvPr>
            <p:cNvSpPr/>
            <p:nvPr/>
          </p:nvSpPr>
          <p:spPr>
            <a:xfrm>
              <a:off x="1583366" y="1405232"/>
              <a:ext cx="3842974" cy="216132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8177CBD-BA76-C24F-9706-263ECE0C366E}"/>
                </a:ext>
              </a:extLst>
            </p:cNvPr>
            <p:cNvGrpSpPr/>
            <p:nvPr/>
          </p:nvGrpSpPr>
          <p:grpSpPr>
            <a:xfrm>
              <a:off x="5586151" y="969055"/>
              <a:ext cx="1080655" cy="1088486"/>
              <a:chOff x="5586151" y="611775"/>
              <a:chExt cx="1080655" cy="108848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06EF68-FC1F-9E4A-BF22-1CBB5592A623}"/>
                  </a:ext>
                </a:extLst>
              </p:cNvPr>
              <p:cNvSpPr/>
              <p:nvPr/>
            </p:nvSpPr>
            <p:spPr>
              <a:xfrm>
                <a:off x="5586151" y="611775"/>
                <a:ext cx="1080655" cy="106402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697CE89-D1C4-BC45-B865-F57866512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5059" y="686591"/>
                <a:ext cx="542838" cy="542838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7FA7E8-3192-5641-87D9-AED7D8B38C98}"/>
                  </a:ext>
                </a:extLst>
              </p:cNvPr>
              <p:cNvSpPr txBox="1"/>
              <p:nvPr/>
            </p:nvSpPr>
            <p:spPr>
              <a:xfrm>
                <a:off x="5586151" y="1177041"/>
                <a:ext cx="10742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Community Contributed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BF4EA2D-0A42-C14B-A9B7-20209F294DB0}"/>
                </a:ext>
              </a:extLst>
            </p:cNvPr>
            <p:cNvGrpSpPr/>
            <p:nvPr/>
          </p:nvGrpSpPr>
          <p:grpSpPr>
            <a:xfrm>
              <a:off x="342899" y="981284"/>
              <a:ext cx="1080655" cy="1064029"/>
              <a:chOff x="2529838" y="1836517"/>
              <a:chExt cx="1080655" cy="106402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478498C-5687-4E48-8EDD-145E4D6335CD}"/>
                  </a:ext>
                </a:extLst>
              </p:cNvPr>
              <p:cNvSpPr/>
              <p:nvPr/>
            </p:nvSpPr>
            <p:spPr>
              <a:xfrm>
                <a:off x="2529838" y="1836517"/>
                <a:ext cx="1080655" cy="106402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37D0A2-2B3A-7846-8348-C7F0FD97D63E}"/>
                  </a:ext>
                </a:extLst>
              </p:cNvPr>
              <p:cNvSpPr txBox="1"/>
              <p:nvPr/>
            </p:nvSpPr>
            <p:spPr>
              <a:xfrm>
                <a:off x="2546635" y="1906866"/>
                <a:ext cx="106385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Entirely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CIG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funded</a:t>
                </a: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ADE2D9E-754B-1844-B441-B9CE67331B21}"/>
              </a:ext>
            </a:extLst>
          </p:cNvPr>
          <p:cNvSpPr txBox="1"/>
          <p:nvPr/>
        </p:nvSpPr>
        <p:spPr>
          <a:xfrm>
            <a:off x="1649633" y="545681"/>
            <a:ext cx="3710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Successful CIG codes mix community </a:t>
            </a:r>
          </a:p>
          <a:p>
            <a:pPr algn="ctr"/>
            <a:r>
              <a:rPr lang="en-US" dirty="0"/>
              <a:t>and CIG development and support</a:t>
            </a:r>
            <a:r>
              <a:rPr lang="en-US" sz="1400" dirty="0"/>
              <a:t> 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A63D85C-465D-B643-914C-3F9E9758CCA4}"/>
              </a:ext>
            </a:extLst>
          </p:cNvPr>
          <p:cNvGrpSpPr/>
          <p:nvPr/>
        </p:nvGrpSpPr>
        <p:grpSpPr>
          <a:xfrm>
            <a:off x="209807" y="3230361"/>
            <a:ext cx="6458412" cy="1659034"/>
            <a:chOff x="209807" y="3230361"/>
            <a:chExt cx="6458412" cy="165903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9ED0004-D1D0-E447-821B-3A2518EA8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2186" y="3230361"/>
              <a:ext cx="993648" cy="128016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0576536-494A-364F-A7E0-336F6039D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807" y="3230361"/>
              <a:ext cx="993648" cy="128016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8405E4E-C0EA-BE48-966D-D516E3B21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37711" y="3230361"/>
              <a:ext cx="991288" cy="128016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A813192-8AA1-E844-B72C-69B75A428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77619" y="3230361"/>
              <a:ext cx="990600" cy="1280160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A0C6F09-91E1-A041-BE87-0297606266E6}"/>
                </a:ext>
              </a:extLst>
            </p:cNvPr>
            <p:cNvGrpSpPr/>
            <p:nvPr/>
          </p:nvGrpSpPr>
          <p:grpSpPr>
            <a:xfrm>
              <a:off x="3571163" y="3766784"/>
              <a:ext cx="1967647" cy="207314"/>
              <a:chOff x="3599739" y="2335436"/>
              <a:chExt cx="1967647" cy="207314"/>
            </a:xfrm>
          </p:grpSpPr>
          <p:sp>
            <p:nvSpPr>
              <p:cNvPr id="36" name="Chevron 35">
                <a:extLst>
                  <a:ext uri="{FF2B5EF4-FFF2-40B4-BE49-F238E27FC236}">
                    <a16:creationId xmlns:a16="http://schemas.microsoft.com/office/drawing/2014/main" id="{596B971F-DCD0-C940-B58C-B13E2F6FB372}"/>
                  </a:ext>
                </a:extLst>
              </p:cNvPr>
              <p:cNvSpPr/>
              <p:nvPr/>
            </p:nvSpPr>
            <p:spPr>
              <a:xfrm>
                <a:off x="3599739" y="2335436"/>
                <a:ext cx="207314" cy="207314"/>
              </a:xfrm>
              <a:prstGeom prst="chevron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Chevron 36">
                <a:extLst>
                  <a:ext uri="{FF2B5EF4-FFF2-40B4-BE49-F238E27FC236}">
                    <a16:creationId xmlns:a16="http://schemas.microsoft.com/office/drawing/2014/main" id="{B715C970-F5A7-4D45-8B44-E92AC0FF3F0C}"/>
                  </a:ext>
                </a:extLst>
              </p:cNvPr>
              <p:cNvSpPr/>
              <p:nvPr/>
            </p:nvSpPr>
            <p:spPr>
              <a:xfrm>
                <a:off x="3951806" y="2335436"/>
                <a:ext cx="207314" cy="207314"/>
              </a:xfrm>
              <a:prstGeom prst="chevron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Chevron 37">
                <a:extLst>
                  <a:ext uri="{FF2B5EF4-FFF2-40B4-BE49-F238E27FC236}">
                    <a16:creationId xmlns:a16="http://schemas.microsoft.com/office/drawing/2014/main" id="{9688AA72-1608-974D-8D55-51B0C9D3B9DA}"/>
                  </a:ext>
                </a:extLst>
              </p:cNvPr>
              <p:cNvSpPr/>
              <p:nvPr/>
            </p:nvSpPr>
            <p:spPr>
              <a:xfrm>
                <a:off x="4303873" y="2335436"/>
                <a:ext cx="207314" cy="207314"/>
              </a:xfrm>
              <a:prstGeom prst="chevron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Chevron 38">
                <a:extLst>
                  <a:ext uri="{FF2B5EF4-FFF2-40B4-BE49-F238E27FC236}">
                    <a16:creationId xmlns:a16="http://schemas.microsoft.com/office/drawing/2014/main" id="{5AD8E630-C21A-CD43-887F-CDD77E5214D7}"/>
                  </a:ext>
                </a:extLst>
              </p:cNvPr>
              <p:cNvSpPr/>
              <p:nvPr/>
            </p:nvSpPr>
            <p:spPr>
              <a:xfrm>
                <a:off x="4655940" y="2335436"/>
                <a:ext cx="207314" cy="207314"/>
              </a:xfrm>
              <a:prstGeom prst="chevron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Chevron 39">
                <a:extLst>
                  <a:ext uri="{FF2B5EF4-FFF2-40B4-BE49-F238E27FC236}">
                    <a16:creationId xmlns:a16="http://schemas.microsoft.com/office/drawing/2014/main" id="{F951B494-8C8D-F245-8D48-92AC9F06435F}"/>
                  </a:ext>
                </a:extLst>
              </p:cNvPr>
              <p:cNvSpPr/>
              <p:nvPr/>
            </p:nvSpPr>
            <p:spPr>
              <a:xfrm>
                <a:off x="5008007" y="2335436"/>
                <a:ext cx="207314" cy="207314"/>
              </a:xfrm>
              <a:prstGeom prst="chevron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Chevron 40">
                <a:extLst>
                  <a:ext uri="{FF2B5EF4-FFF2-40B4-BE49-F238E27FC236}">
                    <a16:creationId xmlns:a16="http://schemas.microsoft.com/office/drawing/2014/main" id="{E0626313-658B-7B49-95C9-C873498BD67B}"/>
                  </a:ext>
                </a:extLst>
              </p:cNvPr>
              <p:cNvSpPr/>
              <p:nvPr/>
            </p:nvSpPr>
            <p:spPr>
              <a:xfrm>
                <a:off x="5360072" y="2335436"/>
                <a:ext cx="207314" cy="207314"/>
              </a:xfrm>
              <a:prstGeom prst="chevron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B3EC6E0-BF91-6041-82B8-F26F493E36F3}"/>
                </a:ext>
              </a:extLst>
            </p:cNvPr>
            <p:cNvSpPr txBox="1"/>
            <p:nvPr/>
          </p:nvSpPr>
          <p:spPr>
            <a:xfrm>
              <a:off x="332169" y="4520063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1CABD6"/>
                  </a:solidFill>
                </a:rPr>
                <a:t>deal.ii</a:t>
              </a:r>
              <a:endParaRPr lang="en-US" dirty="0">
                <a:solidFill>
                  <a:srgbClr val="1CABD6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6FBC01B-8D1A-4D41-BAE6-88E21CC9364B}"/>
                </a:ext>
              </a:extLst>
            </p:cNvPr>
            <p:cNvSpPr txBox="1"/>
            <p:nvPr/>
          </p:nvSpPr>
          <p:spPr>
            <a:xfrm>
              <a:off x="2521234" y="4510521"/>
              <a:ext cx="730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1CABD6"/>
                  </a:solidFill>
                </a:rPr>
                <a:t>PETSc</a:t>
              </a:r>
              <a:endParaRPr lang="en-US" dirty="0">
                <a:solidFill>
                  <a:srgbClr val="1CABD6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0F07C7B-1C91-AF4B-981F-2685FBB100EC}"/>
                </a:ext>
              </a:extLst>
            </p:cNvPr>
            <p:cNvSpPr txBox="1"/>
            <p:nvPr/>
          </p:nvSpPr>
          <p:spPr>
            <a:xfrm>
              <a:off x="1515952" y="4498292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1CABD6"/>
                  </a:solidFill>
                </a:rPr>
                <a:t>ASH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ED065523-7EF6-1C41-89F1-FE52EF08C2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0502" y="46405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3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BF8D66-9D13-CB4F-B0B0-635888555F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48737"/>
            <a:ext cx="6858000" cy="2294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A560CC-7A84-4B42-9435-BFB3A65BD5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58000" cy="292893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4AE25E-4F50-A748-AF91-9E2E61E8C74F}"/>
              </a:ext>
            </a:extLst>
          </p:cNvPr>
          <p:cNvSpPr txBox="1">
            <a:spLocks/>
          </p:cNvSpPr>
          <p:nvPr/>
        </p:nvSpPr>
        <p:spPr>
          <a:xfrm>
            <a:off x="-238874" y="2224365"/>
            <a:ext cx="7335747" cy="704573"/>
          </a:xfrm>
          <a:prstGeom prst="rect">
            <a:avLst/>
          </a:prstGeom>
          <a:solidFill>
            <a:srgbClr val="BF9900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Challenge: Sustaining Communities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E915D19-9207-9549-9DDA-7D5CED1F512A}"/>
              </a:ext>
            </a:extLst>
          </p:cNvPr>
          <p:cNvSpPr txBox="1">
            <a:spLocks/>
          </p:cNvSpPr>
          <p:nvPr/>
        </p:nvSpPr>
        <p:spPr>
          <a:xfrm>
            <a:off x="-1" y="4663764"/>
            <a:ext cx="6858000" cy="481501"/>
          </a:xfrm>
          <a:prstGeom prst="rect">
            <a:avLst/>
          </a:prstGeom>
          <a:solidFill>
            <a:srgbClr val="BF9900"/>
          </a:solidFill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  sustaining communities                    sustaining innovation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47E0301-A6C5-1140-81FD-55D9D4456FAB}"/>
              </a:ext>
            </a:extLst>
          </p:cNvPr>
          <p:cNvSpPr/>
          <p:nvPr/>
        </p:nvSpPr>
        <p:spPr>
          <a:xfrm>
            <a:off x="3222403" y="4798716"/>
            <a:ext cx="647273" cy="236306"/>
          </a:xfrm>
          <a:prstGeom prst="rightArrow">
            <a:avLst/>
          </a:prstGeom>
          <a:solidFill>
            <a:srgbClr val="002666"/>
          </a:solidFill>
          <a:ln>
            <a:solidFill>
              <a:srgbClr val="0026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72125F-BD05-2648-9ECC-2B47AB50D0EE}"/>
              </a:ext>
            </a:extLst>
          </p:cNvPr>
          <p:cNvSpPr txBox="1"/>
          <p:nvPr/>
        </p:nvSpPr>
        <p:spPr>
          <a:xfrm>
            <a:off x="2329504" y="3411343"/>
            <a:ext cx="2147319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researchers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32FE8-9078-C241-8E6A-AF426E4B60D0}"/>
              </a:ext>
            </a:extLst>
          </p:cNvPr>
          <p:cNvSpPr txBox="1"/>
          <p:nvPr/>
        </p:nvSpPr>
        <p:spPr>
          <a:xfrm>
            <a:off x="2373651" y="895242"/>
            <a:ext cx="2059025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developers</a:t>
            </a:r>
          </a:p>
        </p:txBody>
      </p:sp>
    </p:spTree>
    <p:extLst>
      <p:ext uri="{BB962C8B-B14F-4D97-AF65-F5344CB8AC3E}">
        <p14:creationId xmlns:p14="http://schemas.microsoft.com/office/powerpoint/2010/main" val="100712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573CC7-25D5-BC4C-8689-933B0B9BA0C8}"/>
              </a:ext>
            </a:extLst>
          </p:cNvPr>
          <p:cNvSpPr txBox="1"/>
          <p:nvPr/>
        </p:nvSpPr>
        <p:spPr>
          <a:xfrm>
            <a:off x="201283" y="2248235"/>
            <a:ext cx="2828449" cy="1323439"/>
          </a:xfrm>
          <a:prstGeom prst="rect">
            <a:avLst/>
          </a:prstGeom>
          <a:solidFill>
            <a:srgbClr val="002666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CHALLENGE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new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variety workflows</a:t>
            </a:r>
          </a:p>
          <a:p>
            <a:r>
              <a:rPr lang="en-US" sz="2000" i="1" dirty="0">
                <a:solidFill>
                  <a:schemeClr val="bg1"/>
                </a:solidFill>
              </a:rPr>
              <a:t>appropriate for research?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7191B5-F933-904F-9154-798979CA1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6450"/>
            <a:ext cx="3828268" cy="1084202"/>
          </a:xfrm>
          <a:solidFill>
            <a:srgbClr val="BF9900"/>
          </a:solidFill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Supporting software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i="1" dirty="0">
                <a:solidFill>
                  <a:schemeClr val="bg1"/>
                </a:solidFill>
              </a:rPr>
              <a:t>technical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CA9FFA-37B4-8343-BA19-6509FF4F9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957" y="336450"/>
            <a:ext cx="3835661" cy="379244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7F539AD-3539-ED46-B901-0301D5098711}"/>
              </a:ext>
            </a:extLst>
          </p:cNvPr>
          <p:cNvSpPr txBox="1">
            <a:spLocks/>
          </p:cNvSpPr>
          <p:nvPr/>
        </p:nvSpPr>
        <p:spPr>
          <a:xfrm>
            <a:off x="3029732" y="4229100"/>
            <a:ext cx="3828268" cy="608565"/>
          </a:xfrm>
          <a:prstGeom prst="rect">
            <a:avLst/>
          </a:prstGeom>
          <a:solidFill>
            <a:srgbClr val="BF990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chemeClr val="bg1"/>
                </a:solidFill>
              </a:rPr>
              <a:t>tiered best</a:t>
            </a:r>
            <a:r>
              <a:rPr lang="en-US" sz="2400" dirty="0">
                <a:solidFill>
                  <a:schemeClr val="bg1"/>
                </a:solidFill>
              </a:rPr>
              <a:t> practices</a:t>
            </a:r>
            <a:endParaRPr lang="en-US" sz="2400" i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FA72CE-4B78-7244-9AD2-79AEDDB9B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283" y="4583012"/>
            <a:ext cx="457552" cy="411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F60370-A5C9-E240-8C46-FC78F4EF7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108" y="4709963"/>
            <a:ext cx="997292" cy="255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E4C2A8-D012-4B40-B5F8-72713C630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29" y="4537292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0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BA06154-469C-0148-AEE9-9DB667EF0981}"/>
              </a:ext>
            </a:extLst>
          </p:cNvPr>
          <p:cNvGrpSpPr/>
          <p:nvPr/>
        </p:nvGrpSpPr>
        <p:grpSpPr>
          <a:xfrm>
            <a:off x="2918078" y="18976"/>
            <a:ext cx="1039943" cy="5124525"/>
            <a:chOff x="2918078" y="18976"/>
            <a:chExt cx="1039943" cy="5124525"/>
          </a:xfrm>
        </p:grpSpPr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7280F047-B8C7-764E-9FCE-F192102C1F8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057579" y="2772079"/>
              <a:ext cx="4730142" cy="12701"/>
            </a:xfrm>
            <a:prstGeom prst="curvedConnector3">
              <a:avLst/>
            </a:prstGeom>
            <a:ln w="254000">
              <a:solidFill>
                <a:srgbClr val="4363B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282ABA0-B81A-2F48-82D3-24BD35528441}"/>
                </a:ext>
              </a:extLst>
            </p:cNvPr>
            <p:cNvSpPr txBox="1"/>
            <p:nvPr/>
          </p:nvSpPr>
          <p:spPr>
            <a:xfrm>
              <a:off x="2918078" y="18976"/>
              <a:ext cx="1039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2666"/>
                  </a:solidFill>
                </a:rPr>
                <a:t>???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092254-C007-4141-A0C4-DC1E11E7E7B1}"/>
              </a:ext>
            </a:extLst>
          </p:cNvPr>
          <p:cNvGrpSpPr/>
          <p:nvPr/>
        </p:nvGrpSpPr>
        <p:grpSpPr>
          <a:xfrm>
            <a:off x="4049895" y="18976"/>
            <a:ext cx="2025229" cy="4755191"/>
            <a:chOff x="4049895" y="18976"/>
            <a:chExt cx="2025229" cy="475519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8107EFA-CB97-304F-B3DE-903819B08E96}"/>
                </a:ext>
              </a:extLst>
            </p:cNvPr>
            <p:cNvSpPr txBox="1"/>
            <p:nvPr/>
          </p:nvSpPr>
          <p:spPr>
            <a:xfrm>
              <a:off x="4679555" y="18976"/>
              <a:ext cx="13955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2666"/>
                  </a:solidFill>
                </a:rPr>
                <a:t>industry</a:t>
              </a:r>
            </a:p>
          </p:txBody>
        </p:sp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3D83940C-EE39-6746-903F-E4B249DC2A5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537782" y="1925471"/>
              <a:ext cx="4360809" cy="1336583"/>
            </a:xfrm>
            <a:prstGeom prst="curvedConnector3">
              <a:avLst>
                <a:gd name="adj1" fmla="val 40649"/>
              </a:avLst>
            </a:prstGeom>
            <a:ln w="2540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43CE43-2A38-5141-AF42-1EEF0790668B}"/>
              </a:ext>
            </a:extLst>
          </p:cNvPr>
          <p:cNvGrpSpPr/>
          <p:nvPr/>
        </p:nvGrpSpPr>
        <p:grpSpPr>
          <a:xfrm>
            <a:off x="810958" y="111089"/>
            <a:ext cx="2107120" cy="4755192"/>
            <a:chOff x="798920" y="18976"/>
            <a:chExt cx="2107120" cy="4755192"/>
          </a:xfrm>
        </p:grpSpPr>
        <p:cxnSp>
          <p:nvCxnSpPr>
            <p:cNvPr id="21" name="Curved Connector 20">
              <a:extLst>
                <a:ext uri="{FF2B5EF4-FFF2-40B4-BE49-F238E27FC236}">
                  <a16:creationId xmlns:a16="http://schemas.microsoft.com/office/drawing/2014/main" id="{B406AB5B-7803-2147-A83D-387AA6383E8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19664" y="1848465"/>
              <a:ext cx="4360809" cy="1490598"/>
            </a:xfrm>
            <a:prstGeom prst="curvedConnector3">
              <a:avLst>
                <a:gd name="adj1" fmla="val 41383"/>
              </a:avLst>
            </a:prstGeom>
            <a:ln w="254000">
              <a:solidFill>
                <a:schemeClr val="tx2">
                  <a:lumMod val="40000"/>
                  <a:lumOff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E5BCDA-9DD2-1441-B529-49D480FEF255}"/>
                </a:ext>
              </a:extLst>
            </p:cNvPr>
            <p:cNvSpPr txBox="1"/>
            <p:nvPr/>
          </p:nvSpPr>
          <p:spPr>
            <a:xfrm>
              <a:off x="798920" y="18976"/>
              <a:ext cx="1233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2666"/>
                  </a:solidFill>
                </a:rPr>
                <a:t>faculty</a:t>
              </a:r>
            </a:p>
          </p:txBody>
        </p:sp>
      </p:grp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ED8A9165-5515-6343-9687-ED99B320E0DA}"/>
              </a:ext>
            </a:extLst>
          </p:cNvPr>
          <p:cNvCxnSpPr>
            <a:cxnSpLocks/>
          </p:cNvCxnSpPr>
          <p:nvPr/>
        </p:nvCxnSpPr>
        <p:spPr>
          <a:xfrm rot="10800000">
            <a:off x="772934" y="3802600"/>
            <a:ext cx="1653968" cy="1069006"/>
          </a:xfrm>
          <a:prstGeom prst="curvedConnector3">
            <a:avLst>
              <a:gd name="adj1" fmla="val -898"/>
            </a:avLst>
          </a:prstGeom>
          <a:ln w="254000">
            <a:solidFill>
              <a:schemeClr val="accent1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15F5BA39-8CCA-604C-849F-5A68286813EF}"/>
              </a:ext>
            </a:extLst>
          </p:cNvPr>
          <p:cNvCxnSpPr>
            <a:cxnSpLocks/>
          </p:cNvCxnSpPr>
          <p:nvPr/>
        </p:nvCxnSpPr>
        <p:spPr>
          <a:xfrm flipV="1">
            <a:off x="4403568" y="3802600"/>
            <a:ext cx="1910406" cy="1156234"/>
          </a:xfrm>
          <a:prstGeom prst="curvedConnector3">
            <a:avLst>
              <a:gd name="adj1" fmla="val 6726"/>
            </a:avLst>
          </a:prstGeom>
          <a:ln w="2540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7191B5-F933-904F-9154-798979CA1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39365"/>
            <a:ext cx="6858000" cy="1053939"/>
          </a:xfrm>
          <a:solidFill>
            <a:srgbClr val="BF9900"/>
          </a:solidFill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Supporting Researcher-Developers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i="1" dirty="0">
                <a:solidFill>
                  <a:schemeClr val="bg1"/>
                </a:solidFill>
              </a:rPr>
              <a:t>social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4F5020-0542-F348-B4F3-0494A5904E67}"/>
              </a:ext>
            </a:extLst>
          </p:cNvPr>
          <p:cNvSpPr txBox="1"/>
          <p:nvPr/>
        </p:nvSpPr>
        <p:spPr>
          <a:xfrm>
            <a:off x="2141248" y="4687084"/>
            <a:ext cx="2492263" cy="461665"/>
          </a:xfrm>
          <a:prstGeom prst="rect">
            <a:avLst/>
          </a:prstGeom>
          <a:solidFill>
            <a:srgbClr val="BF99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666"/>
                </a:solidFill>
              </a:rPr>
              <a:t>graduate student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EAE8D9-B007-224A-899D-C49EA6E69A6A}"/>
              </a:ext>
            </a:extLst>
          </p:cNvPr>
          <p:cNvSpPr txBox="1"/>
          <p:nvPr/>
        </p:nvSpPr>
        <p:spPr>
          <a:xfrm>
            <a:off x="5734412" y="2885944"/>
            <a:ext cx="1361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666"/>
                </a:solidFill>
              </a:rPr>
              <a:t>leave field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CC46DB-88D0-6C43-BB6B-77FE4B54E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6175" y="4717403"/>
            <a:ext cx="457552" cy="4114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5396DC-EA9A-8C49-B081-7C9C2A388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120" y="4866281"/>
            <a:ext cx="997292" cy="2554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032009D-3176-FE4F-BDEF-DE450F23E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732" y="4640580"/>
            <a:ext cx="502920" cy="5029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340428D-AF3E-4047-B41B-383EBBC2C600}"/>
              </a:ext>
            </a:extLst>
          </p:cNvPr>
          <p:cNvSpPr txBox="1"/>
          <p:nvPr/>
        </p:nvSpPr>
        <p:spPr>
          <a:xfrm>
            <a:off x="-345508" y="3019843"/>
            <a:ext cx="26575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666"/>
                </a:solidFill>
              </a:rPr>
              <a:t>government</a:t>
            </a:r>
          </a:p>
          <a:p>
            <a:pPr algn="ctr"/>
            <a:endParaRPr lang="en-US" sz="2400" b="1" dirty="0">
              <a:solidFill>
                <a:srgbClr val="002666"/>
              </a:solidFill>
            </a:endParaRPr>
          </a:p>
          <a:p>
            <a:pPr algn="ctr"/>
            <a:endParaRPr lang="en-US" sz="2400" b="1" dirty="0">
              <a:solidFill>
                <a:srgbClr val="002666"/>
              </a:solidFill>
            </a:endParaRPr>
          </a:p>
          <a:p>
            <a:pPr algn="ctr"/>
            <a:r>
              <a:rPr lang="en-US" sz="2400" b="1" dirty="0">
                <a:solidFill>
                  <a:srgbClr val="002666"/>
                </a:solidFill>
              </a:rPr>
              <a:t>national lab</a:t>
            </a:r>
          </a:p>
          <a:p>
            <a:pPr algn="ctr"/>
            <a:r>
              <a:rPr lang="en-US" sz="2400" b="1" dirty="0" err="1">
                <a:solidFill>
                  <a:srgbClr val="002666"/>
                </a:solidFill>
              </a:rPr>
              <a:t>ngo</a:t>
            </a:r>
            <a:endParaRPr lang="en-US" sz="2400" b="1" dirty="0">
              <a:solidFill>
                <a:srgbClr val="00266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72A1E9-5B9B-D246-AD05-874B5CB8F137}"/>
              </a:ext>
            </a:extLst>
          </p:cNvPr>
          <p:cNvSpPr txBox="1"/>
          <p:nvPr/>
        </p:nvSpPr>
        <p:spPr>
          <a:xfrm>
            <a:off x="2023824" y="3059675"/>
            <a:ext cx="2828449" cy="1323439"/>
          </a:xfrm>
          <a:prstGeom prst="rect">
            <a:avLst/>
          </a:prstGeom>
          <a:solidFill>
            <a:srgbClr val="002666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CHALLENGE</a:t>
            </a:r>
          </a:p>
          <a:p>
            <a:r>
              <a:rPr lang="en-US" sz="2000" i="1" dirty="0">
                <a:solidFill>
                  <a:schemeClr val="bg1"/>
                </a:solidFill>
              </a:rPr>
              <a:t>creating career paths for researchers who support software - RSE</a:t>
            </a:r>
          </a:p>
        </p:txBody>
      </p:sp>
    </p:spTree>
    <p:extLst>
      <p:ext uri="{BB962C8B-B14F-4D97-AF65-F5344CB8AC3E}">
        <p14:creationId xmlns:p14="http://schemas.microsoft.com/office/powerpoint/2010/main" val="378450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1" grpId="0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547619-64AE-ED48-B741-747FA5143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" y="1659187"/>
            <a:ext cx="6858000" cy="3998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7191B5-F933-904F-9154-798979CA1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001" y="1646826"/>
            <a:ext cx="6949440" cy="942051"/>
          </a:xfrm>
          <a:solidFill>
            <a:srgbClr val="BF9900"/>
          </a:solidFill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Supporting Researcher-Developers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i="1" dirty="0">
                <a:solidFill>
                  <a:schemeClr val="bg1"/>
                </a:solidFill>
              </a:rPr>
              <a:t>social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D04836-E77C-B047-9275-B1203FEE5813}"/>
              </a:ext>
            </a:extLst>
          </p:cNvPr>
          <p:cNvSpPr/>
          <p:nvPr/>
        </p:nvSpPr>
        <p:spPr>
          <a:xfrm>
            <a:off x="2648825" y="3436574"/>
            <a:ext cx="1620846" cy="461665"/>
          </a:xfrm>
          <a:prstGeom prst="rect">
            <a:avLst/>
          </a:prstGeom>
          <a:solidFill>
            <a:srgbClr val="4363B5"/>
          </a:solidFill>
          <a:ln>
            <a:solidFill>
              <a:srgbClr val="4363B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BF9900"/>
                </a:solidFill>
              </a:rPr>
              <a:t>hackathons</a:t>
            </a:r>
            <a:endParaRPr lang="en-US" i="1" dirty="0">
              <a:solidFill>
                <a:srgbClr val="BF99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5201B0-ABB5-A845-A43E-891A514BBEA8}"/>
              </a:ext>
            </a:extLst>
          </p:cNvPr>
          <p:cNvGrpSpPr/>
          <p:nvPr/>
        </p:nvGrpSpPr>
        <p:grpSpPr>
          <a:xfrm>
            <a:off x="5087658" y="115001"/>
            <a:ext cx="1783080" cy="1547690"/>
            <a:chOff x="5087658" y="115001"/>
            <a:chExt cx="1783080" cy="15476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24DCBA9-FDBD-E54C-A235-6A77DBA72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6115" y="115001"/>
              <a:ext cx="905132" cy="90513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EC6857-6E8D-D441-9066-5B051B20B42F}"/>
                </a:ext>
              </a:extLst>
            </p:cNvPr>
            <p:cNvSpPr txBox="1"/>
            <p:nvPr/>
          </p:nvSpPr>
          <p:spPr>
            <a:xfrm>
              <a:off x="5087658" y="1205491"/>
              <a:ext cx="1783080" cy="457200"/>
            </a:xfrm>
            <a:prstGeom prst="rect">
              <a:avLst/>
            </a:prstGeom>
            <a:solidFill>
              <a:srgbClr val="4363B5"/>
            </a:solidFill>
            <a:ln>
              <a:solidFill>
                <a:srgbClr val="4363B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BF9900"/>
                  </a:solidFill>
                </a:rPr>
                <a:t>international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150A0E4-3265-784D-AE50-0ABBBB77F323}"/>
              </a:ext>
            </a:extLst>
          </p:cNvPr>
          <p:cNvGrpSpPr/>
          <p:nvPr/>
        </p:nvGrpSpPr>
        <p:grpSpPr>
          <a:xfrm>
            <a:off x="-80319" y="115001"/>
            <a:ext cx="4699421" cy="1463369"/>
            <a:chOff x="-80319" y="115001"/>
            <a:chExt cx="4699421" cy="14633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B51B8BC-6A2B-D74C-9DF7-CE8E8D7F4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37345" y="138324"/>
              <a:ext cx="822960" cy="8229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684A03-A139-4147-9C7C-A7BF0ED5A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80319" y="115001"/>
              <a:ext cx="927100" cy="9271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C63920D-2215-434D-84BC-B41DBD72B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80531" y="364770"/>
              <a:ext cx="914400" cy="9144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C28FEE5-8747-134A-B7CA-0015A9059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96142" y="358740"/>
              <a:ext cx="822960" cy="822960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EE0157-5FA2-AD4E-B276-078631C794F9}"/>
                </a:ext>
              </a:extLst>
            </p:cNvPr>
            <p:cNvSpPr txBox="1"/>
            <p:nvPr/>
          </p:nvSpPr>
          <p:spPr>
            <a:xfrm>
              <a:off x="632725" y="1116705"/>
              <a:ext cx="19286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small vs. large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77BD72-B205-3041-B8DB-7E6FAC642A1F}"/>
                </a:ext>
              </a:extLst>
            </p:cNvPr>
            <p:cNvSpPr txBox="1"/>
            <p:nvPr/>
          </p:nvSpPr>
          <p:spPr>
            <a:xfrm>
              <a:off x="1079097" y="465031"/>
              <a:ext cx="1035861" cy="461665"/>
            </a:xfrm>
            <a:prstGeom prst="rect">
              <a:avLst/>
            </a:prstGeom>
            <a:solidFill>
              <a:srgbClr val="4363B5"/>
            </a:solidFill>
            <a:ln>
              <a:solidFill>
                <a:srgbClr val="4363B5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BF9900"/>
                  </a:solidFill>
                </a:rPr>
                <a:t>groups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9CCC24E-BE83-3B47-B97E-6FAB42ADDF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8008" y="5147013"/>
            <a:ext cx="457552" cy="4114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467FE3F-72D3-9648-B478-1A6227876E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7165" y="5303089"/>
            <a:ext cx="997292" cy="25540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1332BBB-969F-A945-8149-0226013576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2154" y="5101293"/>
            <a:ext cx="502920" cy="50292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949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C58EF72-A357-C249-AA6A-89B36BF5BA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8365316"/>
              </p:ext>
            </p:extLst>
          </p:nvPr>
        </p:nvGraphicFramePr>
        <p:xfrm>
          <a:off x="2386000" y="1309420"/>
          <a:ext cx="3974185" cy="3332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EF9E5E78-F69C-F846-9316-3B25E5F5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625" y="160243"/>
            <a:ext cx="5159897" cy="913758"/>
          </a:xfrm>
          <a:solidFill>
            <a:srgbClr val="BF9900"/>
          </a:solidFill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Hack + thons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100" dirty="0">
                <a:solidFill>
                  <a:schemeClr val="bg1"/>
                </a:solidFill>
              </a:rPr>
              <a:t>= </a:t>
            </a:r>
            <a:r>
              <a:rPr lang="en-US" sz="3100" i="1" dirty="0">
                <a:solidFill>
                  <a:schemeClr val="bg1"/>
                </a:solidFill>
              </a:rPr>
              <a:t>sprint + scrum + mini-tutorials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BBAF5C-D349-0440-9895-D5707D6D5756}"/>
              </a:ext>
            </a:extLst>
          </p:cNvPr>
          <p:cNvGrpSpPr/>
          <p:nvPr/>
        </p:nvGrpSpPr>
        <p:grpSpPr>
          <a:xfrm>
            <a:off x="3838688" y="1575162"/>
            <a:ext cx="1777732" cy="436287"/>
            <a:chOff x="3838688" y="1575162"/>
            <a:chExt cx="1777732" cy="43628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6E49F3-63B9-6043-9F85-FBCAE61F3410}"/>
                </a:ext>
              </a:extLst>
            </p:cNvPr>
            <p:cNvSpPr txBox="1"/>
            <p:nvPr/>
          </p:nvSpPr>
          <p:spPr>
            <a:xfrm>
              <a:off x="3838688" y="1575162"/>
              <a:ext cx="1777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646 commits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92E64C4-2BB3-F54E-A6A5-024557D7359A}"/>
                </a:ext>
              </a:extLst>
            </p:cNvPr>
            <p:cNvCxnSpPr>
              <a:cxnSpLocks/>
            </p:cNvCxnSpPr>
            <p:nvPr/>
          </p:nvCxnSpPr>
          <p:spPr>
            <a:xfrm>
              <a:off x="4819272" y="2011449"/>
              <a:ext cx="623022" cy="0"/>
            </a:xfrm>
            <a:prstGeom prst="straightConnector1">
              <a:avLst/>
            </a:prstGeom>
            <a:ln w="412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A76FEA5-971D-924B-B8E1-0426619E52D1}"/>
              </a:ext>
            </a:extLst>
          </p:cNvPr>
          <p:cNvGrpSpPr/>
          <p:nvPr/>
        </p:nvGrpSpPr>
        <p:grpSpPr>
          <a:xfrm>
            <a:off x="5273304" y="1168466"/>
            <a:ext cx="1963515" cy="599332"/>
            <a:chOff x="5273304" y="1168466"/>
            <a:chExt cx="1963515" cy="59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62D5B94-1F0A-5A4E-98E1-9D32E4D24A02}"/>
                </a:ext>
              </a:extLst>
            </p:cNvPr>
            <p:cNvCxnSpPr>
              <a:cxnSpLocks/>
            </p:cNvCxnSpPr>
            <p:nvPr/>
          </p:nvCxnSpPr>
          <p:spPr>
            <a:xfrm>
              <a:off x="6291157" y="1530183"/>
              <a:ext cx="0" cy="237615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62543E-70F6-BF44-8E85-B5DADE489F73}"/>
                </a:ext>
              </a:extLst>
            </p:cNvPr>
            <p:cNvSpPr txBox="1"/>
            <p:nvPr/>
          </p:nvSpPr>
          <p:spPr>
            <a:xfrm>
              <a:off x="5273304" y="1168466"/>
              <a:ext cx="1963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71 committers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56EEA48-815C-5C41-A7CE-68BE49EFE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72" y="49118"/>
            <a:ext cx="993648" cy="12801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D640C38-A60C-D248-8E8D-3650EFAB6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28" y="1473438"/>
            <a:ext cx="993648" cy="12801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0F7444D-292F-E64D-A9A5-254B2DB21E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857" y="2925633"/>
            <a:ext cx="991288" cy="128016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23D620-5795-F040-8E95-C522F176EE3D}"/>
              </a:ext>
            </a:extLst>
          </p:cNvPr>
          <p:cNvGrpSpPr/>
          <p:nvPr/>
        </p:nvGrpSpPr>
        <p:grpSpPr>
          <a:xfrm>
            <a:off x="1700696" y="2614833"/>
            <a:ext cx="1981251" cy="939155"/>
            <a:chOff x="1700696" y="2614833"/>
            <a:chExt cx="1981251" cy="93915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8AC7E6-9C86-C34C-A681-7FDC1BD9A856}"/>
                </a:ext>
              </a:extLst>
            </p:cNvPr>
            <p:cNvSpPr txBox="1"/>
            <p:nvPr/>
          </p:nvSpPr>
          <p:spPr>
            <a:xfrm>
              <a:off x="1700696" y="2614833"/>
              <a:ext cx="1981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“Committer 0”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35FCAA9-E8D8-EA4D-B835-485E18528F25}"/>
                </a:ext>
              </a:extLst>
            </p:cNvPr>
            <p:cNvCxnSpPr>
              <a:cxnSpLocks/>
            </p:cNvCxnSpPr>
            <p:nvPr/>
          </p:nvCxnSpPr>
          <p:spPr>
            <a:xfrm>
              <a:off x="2691322" y="3028764"/>
              <a:ext cx="0" cy="5252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582EAE-AC34-DE49-8F7F-A82EA032B139}"/>
              </a:ext>
            </a:extLst>
          </p:cNvPr>
          <p:cNvGrpSpPr/>
          <p:nvPr/>
        </p:nvGrpSpPr>
        <p:grpSpPr>
          <a:xfrm>
            <a:off x="5375435" y="3984562"/>
            <a:ext cx="1304460" cy="1047587"/>
            <a:chOff x="5375435" y="3984562"/>
            <a:chExt cx="1304460" cy="1047587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F84D6CB-7326-164E-9A64-41396F93AC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1157" y="3984562"/>
              <a:ext cx="173209" cy="441868"/>
            </a:xfrm>
            <a:prstGeom prst="straightConnector1">
              <a:avLst/>
            </a:prstGeom>
            <a:ln w="76200">
              <a:solidFill>
                <a:srgbClr val="BF99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33FE66-9F03-DD4E-AAF8-8D60EDE32E2D}"/>
                </a:ext>
              </a:extLst>
            </p:cNvPr>
            <p:cNvSpPr txBox="1"/>
            <p:nvPr/>
          </p:nvSpPr>
          <p:spPr>
            <a:xfrm>
              <a:off x="5375435" y="4570484"/>
              <a:ext cx="1304460" cy="461665"/>
            </a:xfrm>
            <a:prstGeom prst="rect">
              <a:avLst/>
            </a:prstGeom>
            <a:noFill/>
            <a:ln w="28575">
              <a:solidFill>
                <a:srgbClr val="BF99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1</a:t>
              </a:r>
              <a:r>
                <a:rPr lang="en-US" sz="2400" baseline="30000" dirty="0"/>
                <a:t>st</a:t>
              </a:r>
              <a:r>
                <a:rPr lang="en-US" sz="2400" dirty="0"/>
                <a:t> hack !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C20EEDEB-FDCF-4746-9072-BA2C7EBAFC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283" y="4583012"/>
            <a:ext cx="457552" cy="4114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CE048D2-0C9F-9B4E-95FB-C2CB7E6CE6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3108" y="4709963"/>
            <a:ext cx="997292" cy="2554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4F7C30-F842-904E-9E09-6A5ABF72D4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429" y="4537292"/>
            <a:ext cx="502920" cy="502920"/>
          </a:xfrm>
          <a:prstGeom prst="rect">
            <a:avLst/>
          </a:prstGeom>
        </p:spPr>
      </p:pic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93FC47DE-8CF0-1246-98AF-BAC226575E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9336169"/>
              </p:ext>
            </p:extLst>
          </p:nvPr>
        </p:nvGraphicFramePr>
        <p:xfrm>
          <a:off x="1373067" y="1650895"/>
          <a:ext cx="5409720" cy="2755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BC983307-0F46-E44F-A944-C813BD2E1F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4171975"/>
              </p:ext>
            </p:extLst>
          </p:nvPr>
        </p:nvGraphicFramePr>
        <p:xfrm>
          <a:off x="1371463" y="1649295"/>
          <a:ext cx="5409720" cy="2755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423064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1">
        <p:bldAsOne/>
      </p:bldGraphic>
      <p:bldGraphic spid="28" grpId="1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A27A426-B247-7B4A-B238-AA4DCB79E0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4394"/>
          <a:stretch/>
        </p:blipFill>
        <p:spPr>
          <a:xfrm>
            <a:off x="-126589" y="-1170541"/>
            <a:ext cx="4434840" cy="3326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BE4807-831A-1441-8D93-9B17E40F78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7064" y="387100"/>
            <a:ext cx="2023873" cy="1207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B0A010-25D0-2047-8A1D-C72BEC10B1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7016" y="2907792"/>
            <a:ext cx="3300984" cy="2235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6F2FE1-7618-9046-965D-4846D85B12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07792"/>
            <a:ext cx="3557016" cy="22357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594CC0-22DC-204C-AF7E-AD703EF56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9392" y="0"/>
            <a:ext cx="2670048" cy="200253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6317657-0CCB-E64B-8870-8E9952FC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720" y="1940650"/>
            <a:ext cx="6903720" cy="1200315"/>
          </a:xfrm>
          <a:solidFill>
            <a:srgbClr val="002666"/>
          </a:solidFill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 sustain software and its developers community, we must address the both the social and technical challenges in creating an open culture.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7F6A7B-28AC-FC44-AAF8-83CE3FCCCFCE}"/>
              </a:ext>
            </a:extLst>
          </p:cNvPr>
          <p:cNvSpPr txBox="1"/>
          <p:nvPr/>
        </p:nvSpPr>
        <p:spPr>
          <a:xfrm>
            <a:off x="4471416" y="22219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8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26547</TotalTime>
  <Words>476</Words>
  <Application>Microsoft Macintosh PowerPoint</Application>
  <PresentationFormat>Custom</PresentationFormat>
  <Paragraphs>87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-apple-system</vt:lpstr>
      <vt:lpstr>Arial</vt:lpstr>
      <vt:lpstr>Calibri</vt:lpstr>
      <vt:lpstr>Helvetica</vt:lpstr>
      <vt:lpstr>Office Theme</vt:lpstr>
      <vt:lpstr>PowerPoint Presentation</vt:lpstr>
      <vt:lpstr>Software Development</vt:lpstr>
      <vt:lpstr>PowerPoint Presentation</vt:lpstr>
      <vt:lpstr>Supporting software technical</vt:lpstr>
      <vt:lpstr>Supporting Researcher-Developers social</vt:lpstr>
      <vt:lpstr>Supporting Researcher-Developers social</vt:lpstr>
      <vt:lpstr>Hack + thons = sprint + scrum + mini-tutorials</vt:lpstr>
      <vt:lpstr>To sustain software and its developers community, we must address the both the social and technical challenges in creating an open culture.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Janice Fong</dc:creator>
  <cp:lastModifiedBy>Lorraine J Hwang</cp:lastModifiedBy>
  <cp:revision>494</cp:revision>
  <cp:lastPrinted>2018-04-11T05:05:30Z</cp:lastPrinted>
  <dcterms:created xsi:type="dcterms:W3CDTF">2012-11-19T21:46:59Z</dcterms:created>
  <dcterms:modified xsi:type="dcterms:W3CDTF">2018-10-23T02:38:31Z</dcterms:modified>
</cp:coreProperties>
</file>